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0" r:id="rId4"/>
    <p:sldId id="271" r:id="rId5"/>
    <p:sldId id="261" r:id="rId6"/>
    <p:sldId id="265" r:id="rId7"/>
    <p:sldId id="262" r:id="rId8"/>
    <p:sldId id="266" r:id="rId9"/>
    <p:sldId id="258" r:id="rId10"/>
    <p:sldId id="267" r:id="rId11"/>
    <p:sldId id="264" r:id="rId12"/>
    <p:sldId id="270" r:id="rId13"/>
    <p:sldId id="259" r:id="rId14"/>
    <p:sldId id="268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7" d="100"/>
          <a:sy n="97" d="100"/>
        </p:scale>
        <p:origin x="109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4807-C423-484D-AC5E-502FB5FF02B5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0382E-D4AA-6849-A372-BB87193A0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01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4807-C423-484D-AC5E-502FB5FF02B5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0382E-D4AA-6849-A372-BB87193A0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751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4807-C423-484D-AC5E-502FB5FF02B5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0382E-D4AA-6849-A372-BB87193A0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453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4807-C423-484D-AC5E-502FB5FF02B5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0382E-D4AA-6849-A372-BB87193A0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160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4807-C423-484D-AC5E-502FB5FF02B5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0382E-D4AA-6849-A372-BB87193A0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26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4807-C423-484D-AC5E-502FB5FF02B5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0382E-D4AA-6849-A372-BB87193A0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635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4807-C423-484D-AC5E-502FB5FF02B5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0382E-D4AA-6849-A372-BB87193A0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550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4807-C423-484D-AC5E-502FB5FF02B5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0382E-D4AA-6849-A372-BB87193A0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763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4807-C423-484D-AC5E-502FB5FF02B5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0382E-D4AA-6849-A372-BB87193A0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653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4807-C423-484D-AC5E-502FB5FF02B5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0382E-D4AA-6849-A372-BB87193A0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518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C4807-C423-484D-AC5E-502FB5FF02B5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0382E-D4AA-6849-A372-BB87193A0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93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C4807-C423-484D-AC5E-502FB5FF02B5}" type="datetimeFigureOut">
              <a:rPr lang="en-US" smtClean="0"/>
              <a:t>5/16/2019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0382E-D4AA-6849-A372-BB87193A0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9379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digitalcommons.usu.edu/jete/vol1/iss1/9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Our Students: Generation What?</a:t>
            </a:r>
            <a:br>
              <a:rPr lang="en-US" dirty="0" smtClean="0"/>
            </a:br>
            <a:r>
              <a:rPr lang="en-US" dirty="0" smtClean="0"/>
              <a:t>by Laura Tropp and </a:t>
            </a:r>
            <a:br>
              <a:rPr lang="en-US" dirty="0" smtClean="0"/>
            </a:br>
            <a:r>
              <a:rPr lang="en-US" dirty="0" smtClean="0"/>
              <a:t>Lorraine-Martinez </a:t>
            </a:r>
            <a:r>
              <a:rPr lang="en-US" dirty="0" err="1" smtClean="0"/>
              <a:t>Novoa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05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Background on Gen Z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Born between 1995 and 2010</a:t>
            </a:r>
          </a:p>
          <a:p>
            <a:r>
              <a:rPr lang="en-US" dirty="0"/>
              <a:t>Digital Natives</a:t>
            </a:r>
          </a:p>
          <a:p>
            <a:r>
              <a:rPr lang="en-US" dirty="0" smtClean="0"/>
              <a:t>Their lives have witnessed: globalization, constantly changing technology, and fears of job security.</a:t>
            </a:r>
            <a:r>
              <a:rPr lang="en-US" sz="1800" baseline="30000" dirty="0" smtClean="0"/>
              <a:t>1</a:t>
            </a:r>
            <a:r>
              <a:rPr lang="en-US" dirty="0" smtClean="0"/>
              <a:t> </a:t>
            </a:r>
          </a:p>
          <a:p>
            <a:r>
              <a:rPr lang="en-US" dirty="0"/>
              <a:t>FOMO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188020" y="6126163"/>
            <a:ext cx="6581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10500" y="6126163"/>
            <a:ext cx="6759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aseline="30000" dirty="0" smtClean="0"/>
              <a:t>1.</a:t>
            </a:r>
            <a:r>
              <a:rPr lang="en-US" dirty="0" smtClean="0"/>
              <a:t> </a:t>
            </a:r>
            <a:r>
              <a:rPr lang="en-US" dirty="0" err="1" smtClean="0"/>
              <a:t>Tulgan</a:t>
            </a:r>
            <a:r>
              <a:rPr lang="en-US" dirty="0"/>
              <a:t>,</a:t>
            </a:r>
            <a:r>
              <a:rPr lang="en-US" dirty="0" smtClean="0"/>
              <a:t> </a:t>
            </a:r>
            <a:r>
              <a:rPr lang="en-US" i="1" dirty="0"/>
              <a:t>Not Everyone Gets a Trophy: How to Manage The </a:t>
            </a:r>
            <a:r>
              <a:rPr lang="en-US" i="1" dirty="0" err="1"/>
              <a:t>Millennials</a:t>
            </a:r>
            <a:r>
              <a:rPr lang="en-US" i="1" dirty="0"/>
              <a:t> </a:t>
            </a:r>
            <a:r>
              <a:rPr lang="en-US" i="1" dirty="0" smtClean="0"/>
              <a:t>. Xii and 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7008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Adolescence Extended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Emerging “</a:t>
            </a:r>
            <a:r>
              <a:rPr lang="en-US" dirty="0" err="1" smtClean="0"/>
              <a:t>Adulting</a:t>
            </a:r>
            <a:r>
              <a:rPr lang="en-US" dirty="0" smtClean="0"/>
              <a:t>” </a:t>
            </a:r>
          </a:p>
          <a:p>
            <a:r>
              <a:rPr lang="en-US" dirty="0" smtClean="0"/>
              <a:t>Tethered to parents. “Participants said that it’s not uncommon for today’s college students to text or call their parents multiple times a day.”</a:t>
            </a:r>
            <a:r>
              <a:rPr lang="en-US" sz="1800" baseline="30000" dirty="0" smtClean="0"/>
              <a:t>2</a:t>
            </a:r>
            <a:r>
              <a:rPr lang="en-US" baseline="30000" dirty="0" smtClean="0"/>
              <a:t> </a:t>
            </a:r>
          </a:p>
          <a:p>
            <a:r>
              <a:rPr lang="en-US" dirty="0" smtClean="0"/>
              <a:t>Grit and Fear of Failure</a:t>
            </a:r>
          </a:p>
          <a:p>
            <a:pPr marL="457200" lvl="1" indent="0">
              <a:buNone/>
            </a:pPr>
            <a:endParaRPr lang="en-US" sz="1800" dirty="0" smtClean="0"/>
          </a:p>
          <a:p>
            <a:pPr marL="457200" lvl="1" indent="0">
              <a:buNone/>
            </a:pPr>
            <a:r>
              <a:rPr lang="en-US" sz="1800" baseline="30000" dirty="0" smtClean="0"/>
              <a:t>2</a:t>
            </a:r>
            <a:r>
              <a:rPr lang="en-US" sz="1800" dirty="0" smtClean="0"/>
              <a:t>Gardner</a:t>
            </a:r>
            <a:r>
              <a:rPr lang="en-US" sz="1800" dirty="0"/>
              <a:t>, Howard &amp; Katie Davis. </a:t>
            </a:r>
            <a:r>
              <a:rPr lang="en-US" sz="1800" i="1" dirty="0"/>
              <a:t>The App Generation: How Today’s Youth Navigate Identity, Intimacy, and Imagination in a Digital World</a:t>
            </a:r>
            <a:r>
              <a:rPr lang="en-US" sz="1800" dirty="0"/>
              <a:t>. </a:t>
            </a:r>
            <a:r>
              <a:rPr lang="en-US" sz="1800" dirty="0" smtClean="0"/>
              <a:t>84</a:t>
            </a:r>
            <a:endParaRPr lang="en-US" sz="1800" dirty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216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Practical Application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Practical Applications: </a:t>
            </a:r>
          </a:p>
          <a:p>
            <a:r>
              <a:rPr lang="en-US" dirty="0" smtClean="0"/>
              <a:t>Build syllabi for failure opportunities</a:t>
            </a:r>
          </a:p>
          <a:p>
            <a:r>
              <a:rPr lang="en-US" dirty="0" smtClean="0"/>
              <a:t>Realize that you are offering feedback, sometimes, for two audiences (your students and parents)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5809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Collaboration- It’s Complicated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Kathleen and Eric Mohr describe this generation as “Jigsaw Puzzlers.”</a:t>
            </a:r>
            <a:r>
              <a:rPr lang="en-US" sz="2400" baseline="30000" dirty="0" smtClean="0"/>
              <a:t>3</a:t>
            </a:r>
          </a:p>
          <a:p>
            <a:pPr marL="0" indent="0">
              <a:buNone/>
            </a:pPr>
            <a:endParaRPr lang="en-US" baseline="30000" dirty="0" smtClean="0"/>
          </a:p>
          <a:p>
            <a:pPr marL="0" indent="0">
              <a:buNone/>
            </a:pPr>
            <a:r>
              <a:rPr lang="en-US" sz="1800" baseline="30000" dirty="0" smtClean="0"/>
              <a:t>3</a:t>
            </a:r>
            <a:r>
              <a:rPr lang="en-US" sz="1800" dirty="0" smtClean="0"/>
              <a:t>Mohr</a:t>
            </a:r>
            <a:r>
              <a:rPr lang="en-US" sz="1800" dirty="0"/>
              <a:t>, Kathleen A. J. and Mohr, Eric S. (2017) "Understanding Generation Z Students to Promote a Contemporary Learning Environment," </a:t>
            </a:r>
            <a:r>
              <a:rPr lang="en-US" sz="1800" i="1" dirty="0"/>
              <a:t>Journal on Empowering Teaching </a:t>
            </a:r>
            <a:r>
              <a:rPr lang="en-US" sz="1800" i="1" dirty="0" smtClean="0"/>
              <a:t>Excellence</a:t>
            </a:r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453514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Practical </a:t>
            </a:r>
            <a:r>
              <a:rPr lang="en-US" dirty="0" smtClean="0"/>
              <a:t>Application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Consider </a:t>
            </a:r>
            <a:r>
              <a:rPr lang="en-US" dirty="0"/>
              <a:t>reconfiguring group work so that they can do both- work by themselves and figure out where their work fits in to the whole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467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Choice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Growing up in a media environment with elaborate choice, they have what </a:t>
            </a:r>
            <a:r>
              <a:rPr lang="en-US" dirty="0"/>
              <a:t>David </a:t>
            </a:r>
            <a:r>
              <a:rPr lang="en-US" dirty="0" err="1"/>
              <a:t>Stillman</a:t>
            </a:r>
            <a:r>
              <a:rPr lang="en-US" dirty="0"/>
              <a:t> and Jonah </a:t>
            </a:r>
            <a:r>
              <a:rPr lang="en-US" dirty="0" err="1"/>
              <a:t>Stillman</a:t>
            </a:r>
            <a:r>
              <a:rPr lang="en-US" dirty="0"/>
              <a:t> describe as a “hyper-custom” </a:t>
            </a:r>
            <a:r>
              <a:rPr lang="en-US" dirty="0" smtClean="0"/>
              <a:t>expectation.</a:t>
            </a:r>
            <a:r>
              <a:rPr lang="en-US" sz="1900" baseline="30000" dirty="0" smtClean="0"/>
              <a:t>4</a:t>
            </a:r>
          </a:p>
          <a:p>
            <a:pPr marL="0" indent="0">
              <a:buNone/>
            </a:pPr>
            <a:endParaRPr lang="en-US" sz="1900" dirty="0" smtClean="0"/>
          </a:p>
          <a:p>
            <a:pPr marL="0" indent="0">
              <a:buNone/>
            </a:pPr>
            <a:r>
              <a:rPr lang="en-US" sz="1900" baseline="30000" dirty="0" smtClean="0"/>
              <a:t>4</a:t>
            </a:r>
            <a:r>
              <a:rPr lang="en-US" sz="1900" dirty="0" smtClean="0"/>
              <a:t>Stillman</a:t>
            </a:r>
            <a:r>
              <a:rPr lang="en-US" sz="1900" dirty="0"/>
              <a:t>, David. </a:t>
            </a:r>
            <a:r>
              <a:rPr lang="en-US" sz="1900" i="1" dirty="0"/>
              <a:t>Gen Z @ work: How the Next Generation is Transforming the Workplac</a:t>
            </a:r>
            <a:r>
              <a:rPr lang="en-US" sz="1900" dirty="0"/>
              <a:t>e.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26591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Practical </a:t>
            </a:r>
            <a:r>
              <a:rPr lang="en-US" dirty="0" smtClean="0"/>
              <a:t>Application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Consider </a:t>
            </a:r>
            <a:r>
              <a:rPr lang="en-US" dirty="0"/>
              <a:t>places where they can </a:t>
            </a:r>
            <a:r>
              <a:rPr lang="en-US" dirty="0" smtClean="0"/>
              <a:t>choose</a:t>
            </a:r>
            <a:r>
              <a:rPr lang="en-US" dirty="0"/>
              <a:t>:</a:t>
            </a:r>
            <a:endParaRPr lang="en-US" dirty="0" smtClean="0"/>
          </a:p>
          <a:p>
            <a:r>
              <a:rPr lang="en-US" dirty="0" smtClean="0"/>
              <a:t>Some </a:t>
            </a:r>
            <a:r>
              <a:rPr lang="en-US" dirty="0"/>
              <a:t>faculty even let them “design their own syllabus” </a:t>
            </a:r>
            <a:r>
              <a:rPr lang="en-US" dirty="0" smtClean="0"/>
              <a:t>with constraints built in. </a:t>
            </a:r>
          </a:p>
          <a:p>
            <a:r>
              <a:rPr lang="en-US" dirty="0" smtClean="0"/>
              <a:t>They </a:t>
            </a:r>
            <a:r>
              <a:rPr lang="en-US" dirty="0"/>
              <a:t>could choose among different paper topics. </a:t>
            </a:r>
            <a:endParaRPr lang="en-US" dirty="0" smtClean="0"/>
          </a:p>
          <a:p>
            <a:r>
              <a:rPr lang="en-US" dirty="0"/>
              <a:t>R</a:t>
            </a:r>
            <a:r>
              <a:rPr lang="en-US" dirty="0" smtClean="0"/>
              <a:t>e</a:t>
            </a:r>
            <a:r>
              <a:rPr lang="en-US" dirty="0"/>
              <a:t>-defining participation for themselves and coming up with a plan.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1718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Digital Natives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Ethan </a:t>
            </a:r>
            <a:r>
              <a:rPr lang="en-US" dirty="0" err="1" smtClean="0"/>
              <a:t>Tussey</a:t>
            </a:r>
            <a:r>
              <a:rPr lang="en-US" dirty="0" smtClean="0"/>
              <a:t> and “The procrastination </a:t>
            </a:r>
            <a:r>
              <a:rPr lang="en-US" dirty="0"/>
              <a:t>E</a:t>
            </a:r>
            <a:r>
              <a:rPr lang="en-US" dirty="0" smtClean="0"/>
              <a:t>conomy”</a:t>
            </a:r>
            <a:r>
              <a:rPr lang="en-US" sz="1800" baseline="30000" dirty="0"/>
              <a:t>5</a:t>
            </a:r>
            <a:endParaRPr lang="en-US" sz="1800" dirty="0" smtClean="0"/>
          </a:p>
          <a:p>
            <a:r>
              <a:rPr lang="en-US" dirty="0"/>
              <a:t>The power of Snacking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1900" baseline="30000" dirty="0"/>
              <a:t>5</a:t>
            </a:r>
            <a:r>
              <a:rPr lang="en-US" sz="1900" dirty="0" smtClean="0"/>
              <a:t>Tussey</a:t>
            </a:r>
            <a:r>
              <a:rPr lang="en-US" sz="1900" dirty="0"/>
              <a:t>, Ethan. </a:t>
            </a:r>
            <a:r>
              <a:rPr lang="en-US" sz="1900" i="1" dirty="0"/>
              <a:t>The Procrastination Economy: The Big Business of Downtime</a:t>
            </a:r>
            <a:r>
              <a:rPr lang="en-US" sz="1900" dirty="0"/>
              <a:t>. </a:t>
            </a:r>
            <a:endParaRPr lang="en-US" dirty="0" smtClean="0"/>
          </a:p>
        </p:txBody>
      </p:sp>
      <p:pic>
        <p:nvPicPr>
          <p:cNvPr id="4" name="Picture 3" descr="digitalnativ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781" y="1417638"/>
            <a:ext cx="27432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961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Practical Application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Offer </a:t>
            </a:r>
            <a:r>
              <a:rPr lang="en-US" dirty="0"/>
              <a:t>short bursts at times, vary your </a:t>
            </a:r>
            <a:r>
              <a:rPr lang="en-US" dirty="0" smtClean="0"/>
              <a:t>format</a:t>
            </a:r>
          </a:p>
          <a:p>
            <a:r>
              <a:rPr lang="en-US" dirty="0" smtClean="0"/>
              <a:t>Stack assignments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5295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Transparency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They are used to having ease of communication.</a:t>
            </a:r>
          </a:p>
          <a:p>
            <a:r>
              <a:rPr lang="en-US" dirty="0" smtClean="0"/>
              <a:t>Mohr &amp; Mohr </a:t>
            </a:r>
            <a:r>
              <a:rPr lang="en-US" dirty="0"/>
              <a:t>describe it as a “destiny component” </a:t>
            </a:r>
            <a:r>
              <a:rPr lang="mr-IN" dirty="0"/>
              <a:t>–</a:t>
            </a:r>
            <a:r>
              <a:rPr lang="en-US" dirty="0"/>
              <a:t> knowing how this assignment fits in to their larger goals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485209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Practical Application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might want to rethink how we use office hours- set clear expectations of when we are available</a:t>
            </a:r>
          </a:p>
          <a:p>
            <a:r>
              <a:rPr lang="en-US" dirty="0"/>
              <a:t>Let them see their grades- they are used to grade </a:t>
            </a:r>
            <a:r>
              <a:rPr lang="en-US" dirty="0" smtClean="0"/>
              <a:t>portals</a:t>
            </a:r>
          </a:p>
          <a:p>
            <a:r>
              <a:rPr lang="en-US" dirty="0"/>
              <a:t>Explain the importance and offer them the words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40457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Second Screen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From industry to teaching</a:t>
            </a:r>
          </a:p>
          <a:p>
            <a:r>
              <a:rPr lang="en-US" dirty="0" smtClean="0"/>
              <a:t>They are trained to always use the second screen.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669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Practical Application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</a:p>
          <a:p>
            <a:r>
              <a:rPr lang="en-US" dirty="0"/>
              <a:t>Opportunities to embrace the second </a:t>
            </a:r>
            <a:r>
              <a:rPr lang="en-US" dirty="0" smtClean="0"/>
              <a:t>screen</a:t>
            </a:r>
          </a:p>
          <a:p>
            <a:r>
              <a:rPr lang="en-US" dirty="0" smtClean="0"/>
              <a:t>Handouts </a:t>
            </a:r>
            <a:r>
              <a:rPr lang="en-US" dirty="0"/>
              <a:t>in conjunction with </a:t>
            </a:r>
            <a:r>
              <a:rPr lang="en-US" dirty="0" smtClean="0"/>
              <a:t>assignments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485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Works Cited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US" dirty="0"/>
              <a:t> </a:t>
            </a:r>
          </a:p>
          <a:p>
            <a:r>
              <a:rPr lang="en-US" sz="5000" dirty="0"/>
              <a:t>Gardner, Howard &amp; Katie Davis. </a:t>
            </a:r>
            <a:r>
              <a:rPr lang="en-US" sz="5000" i="1" dirty="0"/>
              <a:t>The App Generation: How Today’s Youth Navigate Identity, Intimacy, and Imagination in a Digital World</a:t>
            </a:r>
            <a:r>
              <a:rPr lang="en-US" sz="5000" dirty="0"/>
              <a:t>. New Haven: Yale University Press, 2013.</a:t>
            </a:r>
          </a:p>
          <a:p>
            <a:pPr marL="0" indent="0">
              <a:buNone/>
            </a:pPr>
            <a:r>
              <a:rPr lang="en-US" sz="5000" dirty="0"/>
              <a:t> </a:t>
            </a:r>
          </a:p>
          <a:p>
            <a:r>
              <a:rPr lang="en-US" sz="5000" dirty="0"/>
              <a:t>Mohr, Kathleen A. J. and Mohr, Eric S. (2017) "Understanding Generation Z Students to Promote a Contemporary Learning Environment," </a:t>
            </a:r>
            <a:r>
              <a:rPr lang="en-US" sz="5000" i="1" dirty="0"/>
              <a:t>Journal on Empowering Teaching Excellence</a:t>
            </a:r>
            <a:r>
              <a:rPr lang="en-US" sz="5000" dirty="0"/>
              <a:t>. Vol. 1 : </a:t>
            </a:r>
            <a:r>
              <a:rPr lang="en-US" sz="5000" dirty="0" err="1"/>
              <a:t>Iss</a:t>
            </a:r>
            <a:r>
              <a:rPr lang="en-US" sz="5000" dirty="0"/>
              <a:t>. 1 , Article 9</a:t>
            </a:r>
            <a:r>
              <a:rPr lang="en-US" sz="5000" dirty="0" smtClean="0"/>
              <a:t>. DOI</a:t>
            </a:r>
            <a:r>
              <a:rPr lang="en-US" sz="5000" dirty="0"/>
              <a:t>: 10.15142/T3M05T. Available at: </a:t>
            </a:r>
            <a:r>
              <a:rPr lang="en-US" sz="5000" u="sng" dirty="0">
                <a:hlinkClick r:id="rId2"/>
              </a:rPr>
              <a:t>https://digitalcommons.usu.edu/jete/vol1/iss1/9</a:t>
            </a:r>
            <a:endParaRPr lang="en-US" sz="5000" dirty="0"/>
          </a:p>
          <a:p>
            <a:pPr marL="0" indent="0">
              <a:buNone/>
            </a:pPr>
            <a:r>
              <a:rPr lang="en-US" sz="5000" dirty="0"/>
              <a:t> </a:t>
            </a:r>
          </a:p>
          <a:p>
            <a:r>
              <a:rPr lang="en-US" sz="5000" dirty="0" err="1"/>
              <a:t>Stillman</a:t>
            </a:r>
            <a:r>
              <a:rPr lang="en-US" sz="5000" dirty="0"/>
              <a:t>, David. </a:t>
            </a:r>
            <a:r>
              <a:rPr lang="en-US" sz="5000" i="1" dirty="0"/>
              <a:t>Gen Z @ work: How the Next Generation is Transforming the Workplac</a:t>
            </a:r>
            <a:r>
              <a:rPr lang="en-US" sz="5000" dirty="0"/>
              <a:t>e. New York: HarperCollins, 2017.</a:t>
            </a:r>
          </a:p>
          <a:p>
            <a:pPr marL="0" indent="0">
              <a:buNone/>
            </a:pPr>
            <a:r>
              <a:rPr lang="en-US" sz="5000" dirty="0"/>
              <a:t> </a:t>
            </a:r>
          </a:p>
          <a:p>
            <a:r>
              <a:rPr lang="en-US" sz="5000" dirty="0" err="1"/>
              <a:t>Tulgan</a:t>
            </a:r>
            <a:r>
              <a:rPr lang="en-US" sz="5000" dirty="0"/>
              <a:t>, Bruce. </a:t>
            </a:r>
            <a:r>
              <a:rPr lang="en-US" sz="5000" i="1" dirty="0"/>
              <a:t>Not Everyone Gets a Trophy: How to Manage the </a:t>
            </a:r>
            <a:r>
              <a:rPr lang="en-US" sz="5000" i="1" dirty="0" err="1"/>
              <a:t>Millennial</a:t>
            </a:r>
            <a:r>
              <a:rPr lang="en-US" sz="5000" dirty="0" err="1"/>
              <a:t>s</a:t>
            </a:r>
            <a:r>
              <a:rPr lang="en-US" sz="5000" dirty="0"/>
              <a:t>. New Jersey: John Wiley &amp; Sons, 2016.</a:t>
            </a:r>
          </a:p>
          <a:p>
            <a:pPr marL="0" indent="0">
              <a:buNone/>
            </a:pPr>
            <a:r>
              <a:rPr lang="en-US" sz="5000" dirty="0"/>
              <a:t> </a:t>
            </a:r>
          </a:p>
          <a:p>
            <a:r>
              <a:rPr lang="en-US" sz="5000" dirty="0" err="1"/>
              <a:t>Tussey</a:t>
            </a:r>
            <a:r>
              <a:rPr lang="en-US" sz="5000" dirty="0"/>
              <a:t>, Ethan. </a:t>
            </a:r>
            <a:r>
              <a:rPr lang="en-US" sz="5000" i="1" dirty="0"/>
              <a:t>The Procrastination Economy: The Big Business of Downtime</a:t>
            </a:r>
            <a:r>
              <a:rPr lang="en-US" sz="5000" dirty="0"/>
              <a:t>. New York: NYU Press, 2018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75095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2216</TotalTime>
  <Words>448</Words>
  <Application>Microsoft Office PowerPoint</Application>
  <PresentationFormat>On-screen Show (4:3)</PresentationFormat>
  <Paragraphs>83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Mangal</vt:lpstr>
      <vt:lpstr>Office Theme</vt:lpstr>
      <vt:lpstr>     Our Students: Generation What? by Laura Tropp and  Lorraine-Martinez Novoa</vt:lpstr>
      <vt:lpstr>Background on Gen Z </vt:lpstr>
      <vt:lpstr>Adolescence Extended </vt:lpstr>
      <vt:lpstr>Practical Application</vt:lpstr>
      <vt:lpstr>Collaboration- It’s Complicated</vt:lpstr>
      <vt:lpstr>Practical Application</vt:lpstr>
      <vt:lpstr>Choice</vt:lpstr>
      <vt:lpstr>Practical Application</vt:lpstr>
      <vt:lpstr>Digital Natives</vt:lpstr>
      <vt:lpstr>Practical Application </vt:lpstr>
      <vt:lpstr>Transparency</vt:lpstr>
      <vt:lpstr>Practical Application</vt:lpstr>
      <vt:lpstr>The Second Screen </vt:lpstr>
      <vt:lpstr>Practical Application</vt:lpstr>
      <vt:lpstr>Works Cited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Generation Who? (confirm title</dc:title>
  <dc:creator>L Tropp</dc:creator>
  <cp:lastModifiedBy>Windows User</cp:lastModifiedBy>
  <cp:revision>27</cp:revision>
  <dcterms:created xsi:type="dcterms:W3CDTF">2019-02-25T22:36:39Z</dcterms:created>
  <dcterms:modified xsi:type="dcterms:W3CDTF">2019-05-16T19:03:03Z</dcterms:modified>
</cp:coreProperties>
</file>