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57" r:id="rId3"/>
    <p:sldId id="258" r:id="rId4"/>
    <p:sldId id="261" r:id="rId5"/>
    <p:sldId id="264" r:id="rId6"/>
    <p:sldId id="262" r:id="rId7"/>
    <p:sldId id="259" r:id="rId8"/>
    <p:sldId id="260" r:id="rId9"/>
    <p:sldId id="263" r:id="rId10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6" autoAdjust="0"/>
    <p:restoredTop sz="94707" autoAdjust="0"/>
  </p:normalViewPr>
  <p:slideViewPr>
    <p:cSldViewPr>
      <p:cViewPr varScale="1">
        <p:scale>
          <a:sx n="103" d="100"/>
          <a:sy n="103" d="100"/>
        </p:scale>
        <p:origin x="83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7B3E9B5-63A3-4B34-B19B-30C6CC782A6E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43AC1BC-9F19-4887-BD41-0DBA78469E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150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99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319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226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83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01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744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471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466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964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57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18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80000"/>
                <a:satMod val="300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600200"/>
          </a:xfrm>
          <a:prstGeom prst="rect">
            <a:avLst/>
          </a:prstGeom>
          <a:solidFill>
            <a:srgbClr val="0033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86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8229600" cy="4221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65A1B-BD74-46E4-A1EA-D0601C68CCDB}" type="datetimeFigureOut">
              <a:rPr lang="en-US" smtClean="0"/>
              <a:t>9/25/2018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6F0AB-A46D-4AAB-8838-21C038564CB8}" type="slidenum">
              <a:rPr lang="en-US" smtClean="0"/>
              <a:t>‹#›</a:t>
            </a:fld>
            <a:endParaRPr lang="en-US"/>
          </a:p>
        </p:txBody>
      </p:sp>
      <p:pic>
        <p:nvPicPr>
          <p:cNvPr id="1026" name="Picture 2" descr="P:\MMCBRAND\Logos\2. Web and Digital\MMC Logo Web - Circle White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338" y="261938"/>
            <a:ext cx="1185862" cy="118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46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hronicle.com/article/7-in-10-Students-Have-Skipped/128785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openstax.org/details/books/psychology" TargetMode="External"/><Relationship Id="rId3" Type="http://schemas.openxmlformats.org/officeDocument/2006/relationships/hyperlink" Target="https://cnx.org/contents/GFy_h8cu@11.2:rZudN6XP@2/Introduction" TargetMode="External"/><Relationship Id="rId7" Type="http://schemas.openxmlformats.org/officeDocument/2006/relationships/hyperlink" Target="https://openstax.org/details/books/principles-microeconomics-2e" TargetMode="External"/><Relationship Id="rId2" Type="http://schemas.openxmlformats.org/officeDocument/2006/relationships/hyperlink" Target="https://cnx.org/contents/CImQfPDv@3.11:GfaWl1GG@4/Introductio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openstax.org/details/books/principles-macroeconomics-2e" TargetMode="External"/><Relationship Id="rId5" Type="http://schemas.openxmlformats.org/officeDocument/2006/relationships/hyperlink" Target="https://openstax.org/details/books/precalculus" TargetMode="External"/><Relationship Id="rId4" Type="http://schemas.openxmlformats.org/officeDocument/2006/relationships/hyperlink" Target="https://openstax.org/details/books/introduction-business" TargetMode="External"/><Relationship Id="rId9" Type="http://schemas.openxmlformats.org/officeDocument/2006/relationships/hyperlink" Target="https://openstax.org/subjects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lumenlearning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versitybusiness.com/news/ohio-u-students-realizing-900k-benefit-through-partnership-top-hat" TargetMode="External"/><Relationship Id="rId2" Type="http://schemas.openxmlformats.org/officeDocument/2006/relationships/hyperlink" Target="https://tophat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35614"/>
            <a:ext cx="7772400" cy="133638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OER AND BLACKBOARD</a:t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Improving affordability, access and student success by supporting Open Educational Resources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12326"/>
            <a:ext cx="6400800" cy="1593274"/>
          </a:xfrm>
        </p:spPr>
        <p:txBody>
          <a:bodyPr/>
          <a:lstStyle/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9/26/2018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P:\MMCBRAND\Logos\2. Web and Digital\MMC Logo Web - Stacked Whit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677" y="660400"/>
            <a:ext cx="3526648" cy="17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6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Quick Overview of OER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OER (Open Educational Resources) are teaching, learning, and research resources that reside in the public domain or have been released under an intellectual property license that permits their </a:t>
            </a:r>
            <a:r>
              <a:rPr lang="en-US" dirty="0" smtClean="0"/>
              <a:t>free </a:t>
            </a:r>
            <a:r>
              <a:rPr lang="en-US" dirty="0"/>
              <a:t>use and repurposing by others</a:t>
            </a:r>
          </a:p>
        </p:txBody>
      </p:sp>
    </p:spTree>
    <p:extLst>
      <p:ext uri="{BB962C8B-B14F-4D97-AF65-F5344CB8AC3E}">
        <p14:creationId xmlns:p14="http://schemas.microsoft.com/office/powerpoint/2010/main" val="281169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OER?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Support students by reducing their costs</a:t>
            </a:r>
          </a:p>
          <a:p>
            <a:r>
              <a:rPr lang="en-US" dirty="0" smtClean="0"/>
              <a:t>Provide equitable access to required content</a:t>
            </a:r>
          </a:p>
          <a:p>
            <a:r>
              <a:rPr lang="en-US" dirty="0" smtClean="0"/>
              <a:t>Stat that supports this: according to the </a:t>
            </a:r>
            <a:r>
              <a:rPr lang="en-US" dirty="0" err="1" smtClean="0">
                <a:hlinkClick r:id="rId2"/>
              </a:rPr>
              <a:t>The</a:t>
            </a:r>
            <a:r>
              <a:rPr lang="en-US" dirty="0" smtClean="0">
                <a:hlinkClick r:id="rId2"/>
              </a:rPr>
              <a:t> Chronicle of Higher Education</a:t>
            </a:r>
            <a:r>
              <a:rPr lang="en-US" dirty="0" smtClean="0"/>
              <a:t> </a:t>
            </a:r>
            <a:r>
              <a:rPr lang="en-US" b="1" dirty="0" smtClean="0"/>
              <a:t>7 out of 10 students didn’t purchase a textbook due to cost</a:t>
            </a:r>
            <a:r>
              <a:rPr lang="en-US" dirty="0" smtClean="0"/>
              <a:t>; </a:t>
            </a:r>
          </a:p>
          <a:p>
            <a:r>
              <a:rPr lang="en-US" dirty="0" smtClean="0"/>
              <a:t>Textbook Reserves: an antiquated concept gone awry</a:t>
            </a:r>
            <a:endParaRPr lang="en-US" dirty="0"/>
          </a:p>
          <a:p>
            <a:r>
              <a:rPr lang="en-US" dirty="0" smtClean="0"/>
              <a:t>Keep up with higher education practices </a:t>
            </a:r>
          </a:p>
        </p:txBody>
      </p:sp>
    </p:spTree>
    <p:extLst>
      <p:ext uri="{BB962C8B-B14F-4D97-AF65-F5344CB8AC3E}">
        <p14:creationId xmlns:p14="http://schemas.microsoft.com/office/powerpoint/2010/main" val="81308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OER and MMC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Perfect match for hybrid and fully online courses</a:t>
            </a:r>
          </a:p>
          <a:p>
            <a:r>
              <a:rPr lang="en-US" dirty="0" smtClean="0"/>
              <a:t>For traditional teaching, can be used to improve educational content and excite students</a:t>
            </a:r>
          </a:p>
          <a:p>
            <a:r>
              <a:rPr lang="en-US" dirty="0" smtClean="0"/>
              <a:t> OER and MMC and the immediate future:</a:t>
            </a:r>
            <a:br>
              <a:rPr lang="en-US" dirty="0" smtClean="0"/>
            </a:br>
            <a:r>
              <a:rPr lang="en-US" dirty="0" smtClean="0"/>
              <a:t>	Goal is to create and promote courses 	</a:t>
            </a:r>
            <a:br>
              <a:rPr lang="en-US" dirty="0" smtClean="0"/>
            </a:br>
            <a:r>
              <a:rPr lang="en-US" dirty="0" smtClean="0"/>
              <a:t>         that champion OER and make education </a:t>
            </a:r>
            <a:br>
              <a:rPr lang="en-US" dirty="0" smtClean="0"/>
            </a:br>
            <a:r>
              <a:rPr lang="en-US" dirty="0" smtClean="0"/>
              <a:t>	more affordable and attainable</a:t>
            </a:r>
          </a:p>
          <a:p>
            <a:r>
              <a:rPr lang="en-US" dirty="0"/>
              <a:t>OER and MMC and the </a:t>
            </a:r>
            <a:r>
              <a:rPr lang="en-US" dirty="0" smtClean="0"/>
              <a:t>not so distant </a:t>
            </a:r>
            <a:r>
              <a:rPr lang="en-US" dirty="0"/>
              <a:t>future:</a:t>
            </a:r>
            <a:br>
              <a:rPr lang="en-US" dirty="0"/>
            </a:br>
            <a:r>
              <a:rPr lang="en-US" dirty="0"/>
              <a:t>	</a:t>
            </a:r>
            <a:r>
              <a:rPr lang="en-US" dirty="0" smtClean="0"/>
              <a:t>Establish</a:t>
            </a:r>
            <a:r>
              <a:rPr lang="en-US" dirty="0" smtClean="0"/>
              <a:t> </a:t>
            </a:r>
            <a:r>
              <a:rPr lang="en-US" dirty="0" smtClean="0"/>
              <a:t>an OER </a:t>
            </a:r>
            <a:r>
              <a:rPr lang="en-US" dirty="0"/>
              <a:t>committee </a:t>
            </a:r>
            <a:r>
              <a:rPr lang="en-US" dirty="0" smtClean="0"/>
              <a:t>to help </a:t>
            </a:r>
            <a:r>
              <a:rPr lang="en-US" dirty="0"/>
              <a:t>foster and implement an </a:t>
            </a:r>
            <a:r>
              <a:rPr lang="en-US" dirty="0" smtClean="0"/>
              <a:t>  	MMC </a:t>
            </a:r>
            <a:r>
              <a:rPr lang="en-US" dirty="0"/>
              <a:t>OER </a:t>
            </a:r>
            <a:r>
              <a:rPr lang="en-US" dirty="0" smtClean="0"/>
              <a:t>initiative for courses </a:t>
            </a:r>
            <a:r>
              <a:rPr lang="en-US" dirty="0" smtClean="0"/>
              <a:t>as well as create </a:t>
            </a:r>
            <a:r>
              <a:rPr lang="en-US" dirty="0"/>
              <a:t>an </a:t>
            </a:r>
            <a:r>
              <a:rPr lang="en-US" b="1" dirty="0" smtClean="0"/>
              <a:t>OER 	Printing </a:t>
            </a:r>
            <a:r>
              <a:rPr lang="en-US" b="1" dirty="0"/>
              <a:t>Press </a:t>
            </a:r>
            <a:r>
              <a:rPr lang="en-US" dirty="0"/>
              <a:t>and an </a:t>
            </a:r>
            <a:r>
              <a:rPr lang="en-US" b="1" dirty="0"/>
              <a:t>OER Publishing </a:t>
            </a:r>
            <a:r>
              <a:rPr lang="en-US" b="1" dirty="0" smtClean="0"/>
              <a:t>House</a:t>
            </a:r>
            <a:r>
              <a:rPr lang="en-US" dirty="0"/>
              <a:t>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   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72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TextBooks</a:t>
            </a:r>
            <a:r>
              <a:rPr lang="en-US" dirty="0" smtClean="0"/>
              <a:t> - </a:t>
            </a:r>
            <a:r>
              <a:rPr lang="en-US" dirty="0" err="1" smtClean="0"/>
              <a:t>OpenStax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OpenStax</a:t>
            </a:r>
            <a:r>
              <a:rPr lang="en-US" dirty="0" smtClean="0"/>
              <a:t> - Benefits</a:t>
            </a:r>
          </a:p>
          <a:p>
            <a:r>
              <a:rPr lang="en-US" dirty="0"/>
              <a:t> </a:t>
            </a:r>
            <a:r>
              <a:rPr lang="en-US" dirty="0" smtClean="0"/>
              <a:t>multiple points of access: online version, .pdf version, free Kindle Versions </a:t>
            </a:r>
          </a:p>
          <a:p>
            <a:r>
              <a:rPr lang="en-US" dirty="0" smtClean="0"/>
              <a:t>Order print through secondary market for fraction of the cost of textbook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19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Textbooks - </a:t>
            </a:r>
            <a:r>
              <a:rPr lang="en-US" dirty="0" err="1" smtClean="0"/>
              <a:t>OpenStax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hlinkClick r:id="rId2"/>
              </a:rPr>
              <a:t>Beginning Algebra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Biology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Introduction to Business</a:t>
            </a:r>
            <a:endParaRPr lang="en-US" dirty="0" smtClean="0"/>
          </a:p>
          <a:p>
            <a:r>
              <a:rPr lang="en-US" dirty="0" err="1" smtClean="0">
                <a:hlinkClick r:id="rId5"/>
              </a:rPr>
              <a:t>Precalculus</a:t>
            </a:r>
            <a:endParaRPr lang="en-US" dirty="0" smtClean="0"/>
          </a:p>
          <a:p>
            <a:r>
              <a:rPr lang="en-US" dirty="0" smtClean="0">
                <a:hlinkClick r:id="rId6"/>
              </a:rPr>
              <a:t>Macroeconomics</a:t>
            </a:r>
            <a:endParaRPr lang="en-US" dirty="0" smtClean="0"/>
          </a:p>
          <a:p>
            <a:r>
              <a:rPr lang="en-US" dirty="0" smtClean="0">
                <a:hlinkClick r:id="rId7"/>
              </a:rPr>
              <a:t>Microeconomics</a:t>
            </a:r>
            <a:r>
              <a:rPr lang="en-US" dirty="0" smtClean="0"/>
              <a:t> </a:t>
            </a:r>
          </a:p>
          <a:p>
            <a:r>
              <a:rPr lang="en-US" dirty="0" smtClean="0">
                <a:hlinkClick r:id="rId8"/>
              </a:rPr>
              <a:t>Psychology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hlinkClick r:id="rId9"/>
              </a:rPr>
              <a:t>Complete list of </a:t>
            </a:r>
            <a:r>
              <a:rPr lang="en-US" dirty="0" err="1" smtClean="0">
                <a:hlinkClick r:id="rId9"/>
              </a:rPr>
              <a:t>OpenStax</a:t>
            </a:r>
            <a:r>
              <a:rPr lang="en-US" dirty="0" smtClean="0">
                <a:hlinkClick r:id="rId9"/>
              </a:rPr>
              <a:t> textbooks (by subject)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9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Lumen Learning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2"/>
              </a:rPr>
              <a:t>Lumen Learning</a:t>
            </a:r>
            <a:r>
              <a:rPr lang="en-US" dirty="0" smtClean="0"/>
              <a:t> </a:t>
            </a:r>
            <a:r>
              <a:rPr lang="en-US" dirty="0"/>
              <a:t>a simple, well-supported path for faculty to teach with open educational resources inside </a:t>
            </a:r>
            <a:r>
              <a:rPr lang="en-US" dirty="0" smtClean="0"/>
              <a:t>Blackboard</a:t>
            </a:r>
          </a:p>
          <a:p>
            <a:r>
              <a:rPr lang="en-US" dirty="0" smtClean="0"/>
              <a:t>Costs $10 for Wayward (readings, $25 or Candela per student enrolled in a course</a:t>
            </a:r>
          </a:p>
        </p:txBody>
      </p:sp>
    </p:spTree>
    <p:extLst>
      <p:ext uri="{BB962C8B-B14F-4D97-AF65-F5344CB8AC3E}">
        <p14:creationId xmlns:p14="http://schemas.microsoft.com/office/powerpoint/2010/main" val="341883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 Hat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Top Hat </a:t>
            </a:r>
            <a:r>
              <a:rPr lang="en-US" dirty="0" smtClean="0"/>
              <a:t>– Website platform that enables easy-to-use tools </a:t>
            </a:r>
            <a:r>
              <a:rPr lang="en-US" dirty="0" smtClean="0"/>
              <a:t>to </a:t>
            </a:r>
            <a:r>
              <a:rPr lang="en-US" dirty="0"/>
              <a:t>promote active learning, </a:t>
            </a:r>
            <a:r>
              <a:rPr lang="en-US" b="1" dirty="0" smtClean="0"/>
              <a:t>adopt </a:t>
            </a:r>
            <a:r>
              <a:rPr lang="en-US" b="1" dirty="0" smtClean="0"/>
              <a:t>and author interactive textbooks</a:t>
            </a:r>
            <a:r>
              <a:rPr lang="en-US" dirty="0" smtClean="0"/>
              <a:t>, create assignments and administer test.</a:t>
            </a:r>
          </a:p>
          <a:p>
            <a:r>
              <a:rPr lang="en-US" dirty="0" smtClean="0">
                <a:hlinkClick r:id="rId3"/>
              </a:rPr>
              <a:t>Top Hat Article </a:t>
            </a:r>
            <a:r>
              <a:rPr lang="en-US" dirty="0" smtClean="0"/>
              <a:t>– Success at Ohio U.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824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End (for now)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Interested in OER for your course?</a:t>
            </a:r>
          </a:p>
          <a:p>
            <a:r>
              <a:rPr lang="en-US" dirty="0" smtClean="0"/>
              <a:t>Should we form an OER committee?</a:t>
            </a:r>
          </a:p>
          <a:p>
            <a:r>
              <a:rPr lang="en-US" dirty="0" smtClean="0"/>
              <a:t> Questions?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11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MC Powerpoint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MMC Powerpoint Template</Template>
  <TotalTime>4790</TotalTime>
  <Words>279</Words>
  <Application>Microsoft Office PowerPoint</Application>
  <PresentationFormat>On-screen Show (4:3)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MMC Powerpoint Template</vt:lpstr>
      <vt:lpstr>OER AND BLACKBOARD Improving affordability, access and student success by supporting Open Educational Resources   </vt:lpstr>
      <vt:lpstr>Quick Overview of OER</vt:lpstr>
      <vt:lpstr>Why OER?</vt:lpstr>
      <vt:lpstr>OER and MMC</vt:lpstr>
      <vt:lpstr>TextBooks - OpenStax</vt:lpstr>
      <vt:lpstr>Textbooks - OpenStax </vt:lpstr>
      <vt:lpstr>Lumen Learning </vt:lpstr>
      <vt:lpstr>Top Hat</vt:lpstr>
      <vt:lpstr>The End (for now)</vt:lpstr>
    </vt:vector>
  </TitlesOfParts>
  <Company>Marymount Manhattan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OER AND BLACKBOARD Improving affordability, access and student success by supporting Open Educational Resources</dc:title>
  <dc:creator>Windows User</dc:creator>
  <cp:lastModifiedBy>Windows User</cp:lastModifiedBy>
  <cp:revision>41</cp:revision>
  <cp:lastPrinted>2016-11-03T19:45:52Z</cp:lastPrinted>
  <dcterms:created xsi:type="dcterms:W3CDTF">2018-09-18T14:21:05Z</dcterms:created>
  <dcterms:modified xsi:type="dcterms:W3CDTF">2018-09-25T19:58:09Z</dcterms:modified>
</cp:coreProperties>
</file>