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handoutMasterIdLst>
    <p:handoutMasterId r:id="rId14"/>
  </p:handoutMasterIdLst>
  <p:sldIdLst>
    <p:sldId id="256" r:id="rId2"/>
    <p:sldId id="257" r:id="rId3"/>
    <p:sldId id="270" r:id="rId4"/>
    <p:sldId id="275" r:id="rId5"/>
    <p:sldId id="276" r:id="rId6"/>
    <p:sldId id="277" r:id="rId7"/>
    <p:sldId id="274" r:id="rId8"/>
    <p:sldId id="272" r:id="rId9"/>
    <p:sldId id="271" r:id="rId10"/>
    <p:sldId id="268" r:id="rId11"/>
    <p:sldId id="278" r:id="rId12"/>
  </p:sldIdLst>
  <p:sldSz cx="12188825" cy="6858000"/>
  <p:notesSz cx="7077075" cy="9363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949" userDrawn="1">
          <p15:clr>
            <a:srgbClr val="A4A3A4"/>
          </p15:clr>
        </p15:guide>
        <p15:guide id="2" pos="222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C20E35-A176-4012-BC5E-935CFFF8708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52065" autoAdjust="0"/>
  </p:normalViewPr>
  <p:slideViewPr>
    <p:cSldViewPr>
      <p:cViewPr varScale="1">
        <p:scale>
          <a:sx n="24" d="100"/>
          <a:sy n="24" d="100"/>
        </p:scale>
        <p:origin x="2430" y="18"/>
      </p:cViewPr>
      <p:guideLst>
        <p:guide pos="3839"/>
        <p:guide orient="horz" pos="2160"/>
      </p:guideLst>
    </p:cSldViewPr>
  </p:slideViewPr>
  <p:notesTextViewPr>
    <p:cViewPr>
      <p:scale>
        <a:sx n="1" d="1"/>
        <a:sy n="1" d="1"/>
      </p:scale>
      <p:origin x="0" y="0"/>
    </p:cViewPr>
  </p:notesTextViewPr>
  <p:notesViewPr>
    <p:cSldViewPr showGuides="1">
      <p:cViewPr varScale="1">
        <p:scale>
          <a:sx n="52" d="100"/>
          <a:sy n="52" d="100"/>
        </p:scale>
        <p:origin x="2664" y="32"/>
      </p:cViewPr>
      <p:guideLst>
        <p:guide orient="horz" pos="2949"/>
        <p:guide pos="222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6" tIns="46968" rIns="93936" bIns="46968" rtlCol="0"/>
          <a:lstStyle>
            <a:lvl1pPr algn="l">
              <a:defRPr sz="1200"/>
            </a:lvl1pPr>
          </a:lstStyle>
          <a:p>
            <a:endParaRPr dirty="0"/>
          </a:p>
        </p:txBody>
      </p:sp>
      <p:sp>
        <p:nvSpPr>
          <p:cNvPr id="3" name="Date Placeholder 2"/>
          <p:cNvSpPr>
            <a:spLocks noGrp="1"/>
          </p:cNvSpPr>
          <p:nvPr>
            <p:ph type="dt" sz="quarter" idx="1"/>
          </p:nvPr>
        </p:nvSpPr>
        <p:spPr>
          <a:xfrm>
            <a:off x="4008705" y="0"/>
            <a:ext cx="3066733" cy="468154"/>
          </a:xfrm>
          <a:prstGeom prst="rect">
            <a:avLst/>
          </a:prstGeom>
        </p:spPr>
        <p:txBody>
          <a:bodyPr vert="horz" lIns="93936" tIns="46968" rIns="93936" bIns="46968" rtlCol="0"/>
          <a:lstStyle>
            <a:lvl1pPr algn="r">
              <a:defRPr sz="1200"/>
            </a:lvl1pPr>
          </a:lstStyle>
          <a:p>
            <a:fld id="{784AA43A-3F76-4A13-9CD6-36134EB429E3}" type="datetimeFigureOut">
              <a:rPr lang="en-US"/>
              <a:t>5/11/2018</a:t>
            </a:fld>
            <a:endParaRPr dirty="0"/>
          </a:p>
        </p:txBody>
      </p:sp>
      <p:sp>
        <p:nvSpPr>
          <p:cNvPr id="4" name="Footer Placeholder 3"/>
          <p:cNvSpPr>
            <a:spLocks noGrp="1"/>
          </p:cNvSpPr>
          <p:nvPr>
            <p:ph type="ftr" sz="quarter" idx="2"/>
          </p:nvPr>
        </p:nvSpPr>
        <p:spPr>
          <a:xfrm>
            <a:off x="0" y="8893296"/>
            <a:ext cx="3066733" cy="468154"/>
          </a:xfrm>
          <a:prstGeom prst="rect">
            <a:avLst/>
          </a:prstGeom>
        </p:spPr>
        <p:txBody>
          <a:bodyPr vert="horz" lIns="93936" tIns="46968" rIns="93936" bIns="46968" rtlCol="0" anchor="b"/>
          <a:lstStyle>
            <a:lvl1pPr algn="l">
              <a:defRPr sz="1200"/>
            </a:lvl1pPr>
          </a:lstStyle>
          <a:p>
            <a:r>
              <a:rPr lang="en-US" smtClean="0"/>
              <a:t>Michelle Ronda | BMCC</a:t>
            </a:r>
            <a:endParaRPr dirty="0"/>
          </a:p>
        </p:txBody>
      </p:sp>
      <p:sp>
        <p:nvSpPr>
          <p:cNvPr id="5" name="Slide Number Placeholder 4"/>
          <p:cNvSpPr>
            <a:spLocks noGrp="1"/>
          </p:cNvSpPr>
          <p:nvPr>
            <p:ph type="sldNum" sz="quarter" idx="3"/>
          </p:nvPr>
        </p:nvSpPr>
        <p:spPr>
          <a:xfrm>
            <a:off x="4008705" y="8893296"/>
            <a:ext cx="3066733" cy="468154"/>
          </a:xfrm>
          <a:prstGeom prst="rect">
            <a:avLst/>
          </a:prstGeom>
        </p:spPr>
        <p:txBody>
          <a:bodyPr vert="horz" lIns="93936" tIns="46968" rIns="93936" bIns="46968" rtlCol="0" anchor="b"/>
          <a:lstStyle>
            <a:lvl1pPr algn="r">
              <a:defRPr sz="1200"/>
            </a:lvl1pPr>
          </a:lstStyle>
          <a:p>
            <a:fld id="{A850423A-8BCE-448E-A97B-03A88B2B12C1}" type="slidenum">
              <a:rPr/>
              <a:t>‹#›</a:t>
            </a:fld>
            <a:endParaRPr dirty="0"/>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6" tIns="46968" rIns="93936" bIns="46968" rtlCol="0"/>
          <a:lstStyle>
            <a:lvl1pPr algn="l">
              <a:defRPr sz="1200"/>
            </a:lvl1pPr>
          </a:lstStyle>
          <a:p>
            <a:endParaRPr dirty="0"/>
          </a:p>
        </p:txBody>
      </p:sp>
      <p:sp>
        <p:nvSpPr>
          <p:cNvPr id="3" name="Date Placeholder 2"/>
          <p:cNvSpPr>
            <a:spLocks noGrp="1"/>
          </p:cNvSpPr>
          <p:nvPr>
            <p:ph type="dt" idx="1"/>
          </p:nvPr>
        </p:nvSpPr>
        <p:spPr>
          <a:xfrm>
            <a:off x="4008705" y="0"/>
            <a:ext cx="3066733" cy="468154"/>
          </a:xfrm>
          <a:prstGeom prst="rect">
            <a:avLst/>
          </a:prstGeom>
        </p:spPr>
        <p:txBody>
          <a:bodyPr vert="horz" lIns="93936" tIns="46968" rIns="93936" bIns="46968" rtlCol="0"/>
          <a:lstStyle>
            <a:lvl1pPr algn="r">
              <a:defRPr sz="1200"/>
            </a:lvl1pPr>
          </a:lstStyle>
          <a:p>
            <a:fld id="{5F674A4F-2B7A-4ECB-A400-260B2FFC03C1}" type="datetimeFigureOut">
              <a:rPr lang="en-US"/>
              <a:t>5/11/2018</a:t>
            </a:fld>
            <a:endParaRPr dirty="0"/>
          </a:p>
        </p:txBody>
      </p:sp>
      <p:sp>
        <p:nvSpPr>
          <p:cNvPr id="4" name="Slide Image Placeholder 3"/>
          <p:cNvSpPr>
            <a:spLocks noGrp="1" noRot="1" noChangeAspect="1"/>
          </p:cNvSpPr>
          <p:nvPr>
            <p:ph type="sldImg" idx="2"/>
          </p:nvPr>
        </p:nvSpPr>
        <p:spPr>
          <a:xfrm>
            <a:off x="417513" y="701675"/>
            <a:ext cx="6242050" cy="3511550"/>
          </a:xfrm>
          <a:prstGeom prst="rect">
            <a:avLst/>
          </a:prstGeom>
          <a:noFill/>
          <a:ln w="12700">
            <a:solidFill>
              <a:prstClr val="black"/>
            </a:solidFill>
          </a:ln>
        </p:spPr>
        <p:txBody>
          <a:bodyPr vert="horz" lIns="93936" tIns="46968" rIns="93936" bIns="46968" rtlCol="0" anchor="ctr"/>
          <a:lstStyle/>
          <a:p>
            <a:endParaRPr dirty="0"/>
          </a:p>
        </p:txBody>
      </p:sp>
      <p:sp>
        <p:nvSpPr>
          <p:cNvPr id="5" name="Notes Placeholder 4"/>
          <p:cNvSpPr>
            <a:spLocks noGrp="1"/>
          </p:cNvSpPr>
          <p:nvPr>
            <p:ph type="body" sz="quarter" idx="3"/>
          </p:nvPr>
        </p:nvSpPr>
        <p:spPr>
          <a:xfrm>
            <a:off x="707708" y="4447461"/>
            <a:ext cx="5661660" cy="4213384"/>
          </a:xfrm>
          <a:prstGeom prst="rect">
            <a:avLst/>
          </a:prstGeom>
        </p:spPr>
        <p:txBody>
          <a:bodyPr vert="horz" lIns="93936" tIns="46968" rIns="93936" bIns="46968"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893296"/>
            <a:ext cx="3066733" cy="468154"/>
          </a:xfrm>
          <a:prstGeom prst="rect">
            <a:avLst/>
          </a:prstGeom>
        </p:spPr>
        <p:txBody>
          <a:bodyPr vert="horz" lIns="93936" tIns="46968" rIns="93936" bIns="46968" rtlCol="0" anchor="b"/>
          <a:lstStyle>
            <a:lvl1pPr algn="l">
              <a:defRPr sz="1200"/>
            </a:lvl1pPr>
          </a:lstStyle>
          <a:p>
            <a:r>
              <a:rPr lang="en-US" smtClean="0"/>
              <a:t>Michelle Ronda | BMCC</a:t>
            </a:r>
            <a:endParaRPr dirty="0"/>
          </a:p>
        </p:txBody>
      </p:sp>
      <p:sp>
        <p:nvSpPr>
          <p:cNvPr id="7" name="Slide Number Placeholder 6"/>
          <p:cNvSpPr>
            <a:spLocks noGrp="1"/>
          </p:cNvSpPr>
          <p:nvPr>
            <p:ph type="sldNum" sz="quarter" idx="5"/>
          </p:nvPr>
        </p:nvSpPr>
        <p:spPr>
          <a:xfrm>
            <a:off x="4008705" y="8893296"/>
            <a:ext cx="3066733" cy="468154"/>
          </a:xfrm>
          <a:prstGeom prst="rect">
            <a:avLst/>
          </a:prstGeom>
        </p:spPr>
        <p:txBody>
          <a:bodyPr vert="horz" lIns="93936" tIns="46968" rIns="93936" bIns="46968" rtlCol="0" anchor="b"/>
          <a:lstStyle>
            <a:lvl1pPr algn="r">
              <a:defRPr sz="1200"/>
            </a:lvl1pPr>
          </a:lstStyle>
          <a:p>
            <a:fld id="{01F2A70B-78F2-4DCF-B53B-C990D2FAFB8A}" type="slidenum">
              <a:rPr/>
              <a:t>‹#›</a:t>
            </a:fld>
            <a:endParaRPr dirty="0"/>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1F2A70B-78F2-4DCF-B53B-C990D2FAFB8A}" type="slidenum">
              <a:rPr lang="en-US" smtClean="0"/>
              <a:t>1</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3364164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2</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4049240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3</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721967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4</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36449360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5</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107056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01F2A70B-78F2-4DCF-B53B-C990D2FAFB8A}" type="slidenum">
              <a:rPr lang="en-US" smtClean="0"/>
              <a:t>6</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3962221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7</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3548127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8</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4118881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9</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582935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F2A70B-78F2-4DCF-B53B-C990D2FAFB8A}" type="slidenum">
              <a:rPr lang="en-US" smtClean="0"/>
              <a:t>10</a:t>
            </a:fld>
            <a:endParaRPr lang="en-US" dirty="0"/>
          </a:p>
        </p:txBody>
      </p:sp>
      <p:sp>
        <p:nvSpPr>
          <p:cNvPr id="5" name="Footer Placeholder 4"/>
          <p:cNvSpPr>
            <a:spLocks noGrp="1"/>
          </p:cNvSpPr>
          <p:nvPr>
            <p:ph type="ftr" sz="quarter" idx="11"/>
          </p:nvPr>
        </p:nvSpPr>
        <p:spPr/>
        <p:txBody>
          <a:bodyPr/>
          <a:lstStyle/>
          <a:p>
            <a:r>
              <a:rPr lang="en-US" smtClean="0"/>
              <a:t>Michelle Ronda | BMCC</a:t>
            </a:r>
            <a:endParaRPr lang="en-US" dirty="0"/>
          </a:p>
        </p:txBody>
      </p:sp>
    </p:spTree>
    <p:extLst>
      <p:ext uri="{BB962C8B-B14F-4D97-AF65-F5344CB8AC3E}">
        <p14:creationId xmlns:p14="http://schemas.microsoft.com/office/powerpoint/2010/main" val="1753934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en-US" smtClean="0"/>
              <a:t>Michelle Ronda | BMCC</a:t>
            </a:r>
            <a:endParaRPr lang="en-US" dirty="0"/>
          </a:p>
        </p:txBody>
      </p:sp>
      <p:sp>
        <p:nvSpPr>
          <p:cNvPr id="5" name="Slide Number Placeholder 4"/>
          <p:cNvSpPr>
            <a:spLocks noGrp="1"/>
          </p:cNvSpPr>
          <p:nvPr>
            <p:ph type="sldNum" sz="quarter" idx="11"/>
          </p:nvPr>
        </p:nvSpPr>
        <p:spPr/>
        <p:txBody>
          <a:bodyPr/>
          <a:lstStyle/>
          <a:p>
            <a:fld id="{01F2A70B-78F2-4DCF-B53B-C990D2FAFB8A}" type="slidenum">
              <a:rPr lang="en-US" smtClean="0"/>
              <a:t>11</a:t>
            </a:fld>
            <a:endParaRPr lang="en-US" dirty="0"/>
          </a:p>
        </p:txBody>
      </p:sp>
    </p:spTree>
    <p:extLst>
      <p:ext uri="{BB962C8B-B14F-4D97-AF65-F5344CB8AC3E}">
        <p14:creationId xmlns:p14="http://schemas.microsoft.com/office/powerpoint/2010/main" val="1384704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n-US" smtClean="0"/>
              <a:t>Click to edit Master title style</a:t>
            </a:r>
            <a:endParaRPr/>
          </a:p>
        </p:txBody>
      </p:sp>
      <p:grpSp>
        <p:nvGrpSpPr>
          <p:cNvPr id="256" name="line" descr="Line graphic"/>
          <p:cNvGrpSpPr/>
          <p:nvPr/>
        </p:nvGrpSpPr>
        <p:grpSpPr bwMode="invGray">
          <a:xfrm>
            <a:off x="1584896" y="4724400"/>
            <a:ext cx="8631936" cy="64008"/>
            <a:chOff x="-4110038" y="2703513"/>
            <a:chExt cx="17394239" cy="160336"/>
          </a:xfrm>
          <a:solidFill>
            <a:schemeClr val="accent1"/>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gr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674356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p>
            <a:r>
              <a:rPr lang="en-US" smtClean="0"/>
              <a:t>Click to edit Master title style</a:t>
            </a:r>
            <a:endParaRPr/>
          </a:p>
        </p:txBody>
      </p:sp>
      <p:grpSp>
        <p:nvGrpSpPr>
          <p:cNvPr id="167" name="line" descr="Line graphic"/>
          <p:cNvGrpSpPr/>
          <p:nvPr/>
        </p:nvGrpSpPr>
        <p:grpSpPr bwMode="invGray">
          <a:xfrm>
            <a:off x="1522413" y="1514475"/>
            <a:ext cx="10569575" cy="64008"/>
            <a:chOff x="1522413" y="1514475"/>
            <a:chExt cx="10569575" cy="64008"/>
          </a:xfrm>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AFE8FB1-0A7A-443E-AAF7-31D4FA1AA312}" type="datetimeFigureOut">
              <a:rPr lang="en-US"/>
              <a:t>5/11/2018</a:t>
            </a:fld>
            <a:endParaRPr dirty="0"/>
          </a:p>
        </p:txBody>
      </p:sp>
      <p:sp>
        <p:nvSpPr>
          <p:cNvPr id="6" name="Slide Number Placeholder 5"/>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261447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n-US" smtClean="0"/>
              <a:t>Click to edit Master title style</a:t>
            </a:r>
            <a:endParaRPr/>
          </a:p>
        </p:txBody>
      </p:sp>
      <p:grpSp>
        <p:nvGrpSpPr>
          <p:cNvPr id="255" name="line" descr="Line graphic"/>
          <p:cNvGrpSpPr/>
          <p:nvPr/>
        </p:nvGrpSpPr>
        <p:grpSpPr bwMode="invGray">
          <a:xfrm>
            <a:off x="1584896" y="4724400"/>
            <a:ext cx="8631936" cy="64008"/>
            <a:chOff x="-4110038" y="2703513"/>
            <a:chExt cx="17394239" cy="160336"/>
          </a:xfrm>
          <a:solidFill>
            <a:schemeClr val="accent1"/>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p>
          </p:txBody>
        </p:sp>
      </p:gr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AFE8FB1-0A7A-443E-AAF7-31D4FA1AA312}" type="datetimeFigureOut">
              <a:rPr lang="en-US"/>
              <a:t>5/11/2018</a:t>
            </a:fld>
            <a:endParaRPr dirty="0"/>
          </a:p>
        </p:txBody>
      </p:sp>
      <p:sp>
        <p:nvSpPr>
          <p:cNvPr id="6" name="Slide Number Placeholder 5"/>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4058797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p>
            <a:r>
              <a:rPr lang="en-US" smtClean="0"/>
              <a:t>Click to edit Master title style</a:t>
            </a:r>
            <a:endParaRPr/>
          </a:p>
        </p:txBody>
      </p:sp>
      <p:grpSp>
        <p:nvGrpSpPr>
          <p:cNvPr id="158" name="line" descr="Line graphic"/>
          <p:cNvGrpSpPr/>
          <p:nvPr/>
        </p:nvGrpSpPr>
        <p:grpSpPr bwMode="invGray">
          <a:xfrm>
            <a:off x="1522413" y="1514475"/>
            <a:ext cx="10569575" cy="64008"/>
            <a:chOff x="1522413" y="1514475"/>
            <a:chExt cx="10569575" cy="64008"/>
          </a:xfrm>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9AFE8FB1-0A7A-443E-AAF7-31D4FA1AA312}" type="datetimeFigureOut">
              <a:rPr lang="en-US"/>
              <a:t>5/11/2018</a:t>
            </a:fld>
            <a:endParaRPr dirty="0"/>
          </a:p>
        </p:txBody>
      </p:sp>
      <p:sp>
        <p:nvSpPr>
          <p:cNvPr id="7" name="Slide Number Placeholder 6"/>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168329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lvl1pPr>
              <a:defRPr/>
            </a:lvl1pPr>
          </a:lstStyle>
          <a:p>
            <a:r>
              <a:rPr lang="en-US" smtClean="0"/>
              <a:t>Click to edit Master title style</a:t>
            </a:r>
            <a:endParaRPr/>
          </a:p>
        </p:txBody>
      </p:sp>
      <p:grpSp>
        <p:nvGrpSpPr>
          <p:cNvPr id="160" name="line" descr="Line graphic"/>
          <p:cNvGrpSpPr/>
          <p:nvPr/>
        </p:nvGrpSpPr>
        <p:grpSpPr bwMode="invGray">
          <a:xfrm>
            <a:off x="1522413" y="1514475"/>
            <a:ext cx="10569575" cy="64008"/>
            <a:chOff x="1522413" y="1514475"/>
            <a:chExt cx="10569575" cy="64008"/>
          </a:xfrm>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endParaRPr dirty="0"/>
          </a:p>
        </p:txBody>
      </p:sp>
      <p:sp>
        <p:nvSpPr>
          <p:cNvPr id="7" name="Date Placeholder 6"/>
          <p:cNvSpPr>
            <a:spLocks noGrp="1"/>
          </p:cNvSpPr>
          <p:nvPr>
            <p:ph type="dt" sz="half" idx="10"/>
          </p:nvPr>
        </p:nvSpPr>
        <p:spPr/>
        <p:txBody>
          <a:bodyPr/>
          <a:lstStyle/>
          <a:p>
            <a:fld id="{9AFE8FB1-0A7A-443E-AAF7-31D4FA1AA312}" type="datetimeFigureOut">
              <a:rPr lang="en-US"/>
              <a:t>5/11/2018</a:t>
            </a:fld>
            <a:endParaRPr dirty="0"/>
          </a:p>
        </p:txBody>
      </p:sp>
      <p:sp>
        <p:nvSpPr>
          <p:cNvPr id="9" name="Slide Number Placeholder 8"/>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418249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grpSp>
        <p:nvGrpSpPr>
          <p:cNvPr id="156" name="line" descr="Line graphic"/>
          <p:cNvGrpSpPr/>
          <p:nvPr/>
        </p:nvGrpSpPr>
        <p:grpSpPr bwMode="invGray">
          <a:xfrm>
            <a:off x="1522413" y="1514475"/>
            <a:ext cx="10569575" cy="64008"/>
            <a:chOff x="1522413" y="1514475"/>
            <a:chExt cx="10569575" cy="64008"/>
          </a:xfrm>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sp>
        <p:nvSpPr>
          <p:cNvPr id="4" name="Footer Placeholder 3"/>
          <p:cNvSpPr>
            <a:spLocks noGrp="1"/>
          </p:cNvSpPr>
          <p:nvPr>
            <p:ph type="ftr" sz="quarter" idx="11"/>
          </p:nvPr>
        </p:nvSpPr>
        <p:spPr/>
        <p:txBody>
          <a:bodyPr/>
          <a:lstStyle/>
          <a:p>
            <a:endParaRPr dirty="0"/>
          </a:p>
        </p:txBody>
      </p:sp>
      <p:sp>
        <p:nvSpPr>
          <p:cNvPr id="3" name="Date Placeholder 2"/>
          <p:cNvSpPr>
            <a:spLocks noGrp="1"/>
          </p:cNvSpPr>
          <p:nvPr>
            <p:ph type="dt" sz="half" idx="10"/>
          </p:nvPr>
        </p:nvSpPr>
        <p:spPr/>
        <p:txBody>
          <a:bodyPr/>
          <a:lstStyle/>
          <a:p>
            <a:fld id="{9AFE8FB1-0A7A-443E-AAF7-31D4FA1AA312}" type="datetimeFigureOut">
              <a:rPr lang="en-US"/>
              <a:t>5/11/2018</a:t>
            </a:fld>
            <a:endParaRPr dirty="0"/>
          </a:p>
        </p:txBody>
      </p:sp>
      <p:sp>
        <p:nvSpPr>
          <p:cNvPr id="5" name="Slide Number Placeholder 4"/>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2531561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dirty="0"/>
          </a:p>
        </p:txBody>
      </p:sp>
      <p:sp>
        <p:nvSpPr>
          <p:cNvPr id="2" name="Date Placeholder 1"/>
          <p:cNvSpPr>
            <a:spLocks noGrp="1"/>
          </p:cNvSpPr>
          <p:nvPr>
            <p:ph type="dt" sz="half" idx="10"/>
          </p:nvPr>
        </p:nvSpPr>
        <p:spPr/>
        <p:txBody>
          <a:bodyPr/>
          <a:lstStyle/>
          <a:p>
            <a:fld id="{9AFE8FB1-0A7A-443E-AAF7-31D4FA1AA312}" type="datetimeFigureOut">
              <a:rPr lang="en-US"/>
              <a:t>5/11/2018</a:t>
            </a:fld>
            <a:endParaRPr dirty="0"/>
          </a:p>
        </p:txBody>
      </p:sp>
      <p:sp>
        <p:nvSpPr>
          <p:cNvPr id="4" name="Slide Number Placeholder 3"/>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1405966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smtClean="0"/>
              <a:t>Click to edit Master title style</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grpSp>
        <p:nvGrpSpPr>
          <p:cNvPr id="615" name="frame" descr="Box graphic"/>
          <p:cNvGrpSpPr/>
          <p:nvPr/>
        </p:nvGrpSpPr>
        <p:grpSpPr bwMode="invGray">
          <a:xfrm>
            <a:off x="4417839" y="1630821"/>
            <a:ext cx="6291028" cy="4575885"/>
            <a:chOff x="4417839" y="1630821"/>
            <a:chExt cx="6291028" cy="4575885"/>
          </a:xfrm>
        </p:grpSpPr>
        <p:grpSp>
          <p:nvGrpSpPr>
            <p:cNvPr id="616" name="Group 615"/>
            <p:cNvGrpSpPr/>
            <p:nvPr/>
          </p:nvGrpSpPr>
          <p:grpSpPr bwMode="invGray">
            <a:xfrm>
              <a:off x="5414491" y="1630821"/>
              <a:ext cx="5294376" cy="4114800"/>
              <a:chOff x="3310555" y="716546"/>
              <a:chExt cx="5294376" cy="4114800"/>
            </a:xfrm>
          </p:grpSpPr>
          <p:grpSp>
            <p:nvGrpSpPr>
              <p:cNvPr id="768" name="Group 767"/>
              <p:cNvGrpSpPr/>
              <p:nvPr/>
            </p:nvGrpSpPr>
            <p:grpSpPr bwMode="invGray">
              <a:xfrm flipH="1">
                <a:off x="3310555" y="737968"/>
                <a:ext cx="5294376" cy="54864"/>
                <a:chOff x="1522413" y="1514475"/>
                <a:chExt cx="10569575" cy="64008"/>
              </a:xfrm>
              <a:solidFill>
                <a:schemeClr val="accent1"/>
              </a:solid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nvGrpSpPr>
              <p:cNvPr id="769" name="Group 768"/>
              <p:cNvGrpSpPr/>
              <p:nvPr/>
            </p:nvGrpSpPr>
            <p:grpSpPr bwMode="invGray">
              <a:xfrm rot="16200000" flipH="1">
                <a:off x="6492229" y="2755658"/>
                <a:ext cx="4114800" cy="36576"/>
                <a:chOff x="1522413" y="1514475"/>
                <a:chExt cx="10569575" cy="64008"/>
              </a:xfrm>
              <a:solidFill>
                <a:schemeClr val="accent1"/>
              </a:solid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grpSp>
          <p:nvGrpSpPr>
            <p:cNvPr id="617" name="Group 616"/>
            <p:cNvGrpSpPr/>
            <p:nvPr/>
          </p:nvGrpSpPr>
          <p:grpSpPr bwMode="invGray">
            <a:xfrm rot="10800000">
              <a:off x="4417839" y="2091906"/>
              <a:ext cx="5294376" cy="4114800"/>
              <a:chOff x="3310555" y="716546"/>
              <a:chExt cx="5294376" cy="4114800"/>
            </a:xfrm>
          </p:grpSpPr>
          <p:grpSp>
            <p:nvGrpSpPr>
              <p:cNvPr id="618" name="Group 617"/>
              <p:cNvGrpSpPr/>
              <p:nvPr/>
            </p:nvGrpSpPr>
            <p:grpSpPr bwMode="invGray">
              <a:xfrm flipH="1">
                <a:off x="3310555" y="737968"/>
                <a:ext cx="5294376" cy="54864"/>
                <a:chOff x="1522413" y="1514475"/>
                <a:chExt cx="10569575" cy="64008"/>
              </a:xfrm>
              <a:solidFill>
                <a:schemeClr val="accent1"/>
              </a:solid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nvGrpSpPr>
              <p:cNvPr id="619" name="Group 618"/>
              <p:cNvGrpSpPr/>
              <p:nvPr/>
            </p:nvGrpSpPr>
            <p:grpSpPr bwMode="invGray">
              <a:xfrm rot="16200000" flipH="1">
                <a:off x="6492229" y="2755658"/>
                <a:ext cx="4114800" cy="36576"/>
                <a:chOff x="1522413" y="1514475"/>
                <a:chExt cx="10569575" cy="64008"/>
              </a:xfrm>
              <a:solidFill>
                <a:schemeClr val="accent1"/>
              </a:solid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gr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9AFE8FB1-0A7A-443E-AAF7-31D4FA1AA312}" type="datetimeFigureOut">
              <a:rPr lang="en-US"/>
              <a:t>5/11/2018</a:t>
            </a:fld>
            <a:endParaRPr dirty="0"/>
          </a:p>
        </p:txBody>
      </p:sp>
      <p:sp>
        <p:nvSpPr>
          <p:cNvPr id="7" name="Slide Number Placeholder 6"/>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962116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dirty="0"/>
          </a:p>
        </p:txBody>
      </p:sp>
      <p:grpSp>
        <p:nvGrpSpPr>
          <p:cNvPr id="614" name="frame" descr="Box graphic"/>
          <p:cNvGrpSpPr/>
          <p:nvPr/>
        </p:nvGrpSpPr>
        <p:grpSpPr bwMode="invGray">
          <a:xfrm flipH="1">
            <a:off x="1447500" y="1630821"/>
            <a:ext cx="6291028" cy="4575885"/>
            <a:chOff x="4417839" y="1630821"/>
            <a:chExt cx="6291028" cy="4575885"/>
          </a:xfrm>
        </p:grpSpPr>
        <p:grpSp>
          <p:nvGrpSpPr>
            <p:cNvPr id="615" name="Group 614"/>
            <p:cNvGrpSpPr/>
            <p:nvPr/>
          </p:nvGrpSpPr>
          <p:grpSpPr bwMode="invGray">
            <a:xfrm>
              <a:off x="5414491" y="1630821"/>
              <a:ext cx="5294376" cy="4114800"/>
              <a:chOff x="3310555" y="716546"/>
              <a:chExt cx="5294376" cy="4114800"/>
            </a:xfrm>
          </p:grpSpPr>
          <p:grpSp>
            <p:nvGrpSpPr>
              <p:cNvPr id="767" name="Group 766"/>
              <p:cNvGrpSpPr/>
              <p:nvPr/>
            </p:nvGrpSpPr>
            <p:grpSpPr bwMode="invGray">
              <a:xfrm flipH="1">
                <a:off x="3310555" y="737968"/>
                <a:ext cx="5294376" cy="54864"/>
                <a:chOff x="1522413" y="1514475"/>
                <a:chExt cx="10569575" cy="64008"/>
              </a:xfrm>
              <a:solidFill>
                <a:schemeClr val="accent1"/>
              </a:solid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nvGrpSpPr>
              <p:cNvPr id="768" name="Group 767"/>
              <p:cNvGrpSpPr/>
              <p:nvPr/>
            </p:nvGrpSpPr>
            <p:grpSpPr bwMode="invGray">
              <a:xfrm rot="16200000" flipH="1">
                <a:off x="6492229" y="2755658"/>
                <a:ext cx="4114800" cy="36576"/>
                <a:chOff x="1522413" y="1514475"/>
                <a:chExt cx="10569575" cy="64008"/>
              </a:xfrm>
              <a:solidFill>
                <a:schemeClr val="accent1"/>
              </a:solid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grpSp>
          <p:nvGrpSpPr>
            <p:cNvPr id="616" name="Group 615"/>
            <p:cNvGrpSpPr/>
            <p:nvPr/>
          </p:nvGrpSpPr>
          <p:grpSpPr bwMode="invGray">
            <a:xfrm rot="10800000">
              <a:off x="4417839" y="2091906"/>
              <a:ext cx="5294376" cy="4114800"/>
              <a:chOff x="3310555" y="716546"/>
              <a:chExt cx="5294376" cy="4114800"/>
            </a:xfrm>
          </p:grpSpPr>
          <p:grpSp>
            <p:nvGrpSpPr>
              <p:cNvPr id="617" name="Group 616"/>
              <p:cNvGrpSpPr/>
              <p:nvPr/>
            </p:nvGrpSpPr>
            <p:grpSpPr bwMode="invGray">
              <a:xfrm flipH="1">
                <a:off x="3310555" y="737968"/>
                <a:ext cx="5294376" cy="54864"/>
                <a:chOff x="1522413" y="1514475"/>
                <a:chExt cx="10569575" cy="64008"/>
              </a:xfrm>
              <a:solidFill>
                <a:schemeClr val="accent1"/>
              </a:solid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nvGrpSpPr>
              <p:cNvPr id="618" name="Group 617"/>
              <p:cNvGrpSpPr/>
              <p:nvPr/>
            </p:nvGrpSpPr>
            <p:grpSpPr bwMode="invGray">
              <a:xfrm rot="16200000" flipH="1">
                <a:off x="6492229" y="2755658"/>
                <a:ext cx="4114800" cy="36576"/>
                <a:chOff x="1522413" y="1514475"/>
                <a:chExt cx="10569575" cy="64008"/>
              </a:xfrm>
              <a:solidFill>
                <a:schemeClr val="accent1"/>
              </a:solid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grpSp>
      </p:gr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9AFE8FB1-0A7A-443E-AAF7-31D4FA1AA312}" type="datetimeFigureOut">
              <a:rPr lang="en-US"/>
              <a:t>5/11/2018</a:t>
            </a:fld>
            <a:endParaRPr dirty="0"/>
          </a:p>
        </p:txBody>
      </p:sp>
      <p:sp>
        <p:nvSpPr>
          <p:cNvPr id="7" name="Slide Number Placeholder 6"/>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3617694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grpSp>
        <p:nvGrpSpPr>
          <p:cNvPr id="7" name="line" descr="Line graphic"/>
          <p:cNvGrpSpPr/>
          <p:nvPr/>
        </p:nvGrpSpPr>
        <p:grpSpPr bwMode="invGray">
          <a:xfrm>
            <a:off x="1522413" y="1514475"/>
            <a:ext cx="10569575" cy="64008"/>
            <a:chOff x="1522413" y="1514475"/>
            <a:chExt cx="10569575" cy="64008"/>
          </a:xfrm>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AFE8FB1-0A7A-443E-AAF7-31D4FA1AA312}" type="datetimeFigureOut">
              <a:rPr lang="en-US"/>
              <a:t>5/11/2018</a:t>
            </a:fld>
            <a:endParaRPr dirty="0"/>
          </a:p>
        </p:txBody>
      </p:sp>
      <p:sp>
        <p:nvSpPr>
          <p:cNvPr id="6" name="Slide Number Placeholder 5"/>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212679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61612" y="274639"/>
            <a:ext cx="1371600" cy="5901747"/>
          </a:xfrm>
        </p:spPr>
        <p:txBody>
          <a:bodyPr vert="eaVert"/>
          <a:lstStyle/>
          <a:p>
            <a:r>
              <a:rPr lang="en-US" smtClean="0"/>
              <a:t>Click to edit Master title style</a:t>
            </a:r>
            <a:endParaRPr/>
          </a:p>
        </p:txBody>
      </p:sp>
      <p:grpSp>
        <p:nvGrpSpPr>
          <p:cNvPr id="7" name="line" descr="Line graphic"/>
          <p:cNvGrpSpPr/>
          <p:nvPr/>
        </p:nvGrpSpPr>
        <p:grpSpPr bwMode="invGray">
          <a:xfrm rot="5400000">
            <a:off x="6864412" y="3472598"/>
            <a:ext cx="6492240" cy="64008"/>
            <a:chOff x="1522413" y="1514475"/>
            <a:chExt cx="10569575" cy="64008"/>
          </a:xfrm>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dirty="0">
                <a:ln>
                  <a:noFill/>
                </a:ln>
              </a:endParaRPr>
            </a:p>
          </p:txBody>
        </p:sp>
      </p:grpSp>
      <p:sp>
        <p:nvSpPr>
          <p:cNvPr id="3" name="Vertical Text Placeholder 2"/>
          <p:cNvSpPr>
            <a:spLocks noGrp="1"/>
          </p:cNvSpPr>
          <p:nvPr>
            <p:ph type="body" orient="vert" idx="1" hasCustomPrompt="1"/>
          </p:nvPr>
        </p:nvSpPr>
        <p:spPr>
          <a:xfrm>
            <a:off x="608012" y="277813"/>
            <a:ext cx="9144001" cy="5898573"/>
          </a:xfrm>
        </p:spPr>
        <p:txBody>
          <a:bodyPr vert="eaVert"/>
          <a:lstStyle>
            <a:lvl5pPr>
              <a:defRPr/>
            </a:lvl5pPr>
            <a:lvl6pPr marL="1261872" indent="0">
              <a:buNone/>
              <a:defRPr/>
            </a:lvl6pPr>
            <a:lvl7pPr>
              <a:defRPr/>
            </a:lvl7pPr>
            <a:lvl8pPr>
              <a:defRPr baseline="0"/>
            </a:lvl8pPr>
            <a:lvl9pPr>
              <a:defRPr baseline="0"/>
            </a:lvl9p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endParaRPr lang="en-US" dirty="0"/>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AFE8FB1-0A7A-443E-AAF7-31D4FA1AA312}" type="datetimeFigureOut">
              <a:rPr lang="en-US"/>
              <a:t>5/11/2018</a:t>
            </a:fld>
            <a:endParaRPr dirty="0"/>
          </a:p>
        </p:txBody>
      </p:sp>
      <p:sp>
        <p:nvSpPr>
          <p:cNvPr id="6" name="Slide Number Placeholder 5"/>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2211791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200">
                <a:solidFill>
                  <a:schemeClr val="tx1">
                    <a:tint val="75000"/>
                  </a:schemeClr>
                </a:solidFill>
              </a:defRPr>
            </a:lvl1pPr>
          </a:lstStyle>
          <a:p>
            <a:fld id="{9AFE8FB1-0A7A-443E-AAF7-31D4FA1AA312}" type="datetimeFigureOut">
              <a:rPr lang="en-US" smtClean="0"/>
              <a:pPr/>
              <a:t>5/11/2018</a:t>
            </a:fld>
            <a:endParaRPr lang="en-US" dirty="0"/>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200">
                <a:solidFill>
                  <a:schemeClr val="tx1">
                    <a:tint val="75000"/>
                  </a:schemeClr>
                </a:solidFill>
              </a:defRPr>
            </a:lvl1pPr>
          </a:lstStyle>
          <a:p>
            <a:fld id="{25BA54BD-C84D-46CE-8B72-31BFB26ABA43}" type="slidenum">
              <a:rPr lang="en-US" smtClean="0"/>
              <a:pPr/>
              <a:t>‹#›</a:t>
            </a:fld>
            <a:endParaRPr lang="en-US" dirty="0"/>
          </a:p>
        </p:txBody>
      </p:sp>
    </p:spTree>
    <p:extLst>
      <p:ext uri="{BB962C8B-B14F-4D97-AF65-F5344CB8AC3E}">
        <p14:creationId xmlns:p14="http://schemas.microsoft.com/office/powerpoint/2010/main" val="5356364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100000"/>
        <a:buFont typeface="Arial" pitchFamily="34" charset="0"/>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lumenlearning.com/about/whats-oer/"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themarshallproject.org/2018/04/12/seven-years-behind-bars-for-two-joints-and-now-he-s-free" TargetMode="Externa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slide" Target="slide5.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copyright.columbia.edu/content/dam/copyright/Precedent%20Docs/fairusechecklist.pdf"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choose/"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bmcc.libguides.com/open/find-oer" TargetMode="External"/><Relationship Id="rId7" Type="http://schemas.openxmlformats.org/officeDocument/2006/relationships/hyperlink" Target="http://bmcc.libguides.com/open/oer"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docs.google.com/spreadsheets/d/1eEPh2BKEDckGSFJWIfBWciqh1n4NgADEUFHEJevlNzk/edit#gid=388658531" TargetMode="External"/><Relationship Id="rId5" Type="http://schemas.openxmlformats.org/officeDocument/2006/relationships/hyperlink" Target="https://publishing.gmu.edu/whos-using-the-mason-oer-metafinder/" TargetMode="External"/><Relationship Id="rId4" Type="http://schemas.openxmlformats.org/officeDocument/2006/relationships/hyperlink" Target="https://mason.deepwebaccess.com/mason__MasonLibrariesOpenEducationResources_5f4/desktop/en/search.html"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mailto:mronda@bmcc.cuny.edu"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smtClean="0"/>
              <a:t/>
            </a:r>
            <a:br>
              <a:rPr lang="en-US" sz="4800" dirty="0" smtClean="0"/>
            </a:br>
            <a:r>
              <a:rPr lang="en-US" sz="4800" dirty="0" smtClean="0"/>
              <a:t>Open </a:t>
            </a:r>
            <a:r>
              <a:rPr lang="en-US" sz="4800" dirty="0"/>
              <a:t>Educational Resources (OER</a:t>
            </a:r>
            <a:r>
              <a:rPr lang="en-US" sz="4800" dirty="0" smtClean="0"/>
              <a:t>) and </a:t>
            </a:r>
            <a:br>
              <a:rPr lang="en-US" sz="4800" dirty="0" smtClean="0"/>
            </a:br>
            <a:r>
              <a:rPr lang="en-US" sz="4800" dirty="0" smtClean="0"/>
              <a:t>Zero </a:t>
            </a:r>
            <a:r>
              <a:rPr lang="en-US" sz="4800" dirty="0"/>
              <a:t>Textbook Cost </a:t>
            </a:r>
            <a:r>
              <a:rPr lang="en-US" sz="4800" dirty="0" smtClean="0"/>
              <a:t>Degrees (Z-Degrees)</a:t>
            </a:r>
            <a:endParaRPr lang="en-US" sz="4800" dirty="0"/>
          </a:p>
        </p:txBody>
      </p:sp>
      <p:sp>
        <p:nvSpPr>
          <p:cNvPr id="3" name="Subtitle 2"/>
          <p:cNvSpPr>
            <a:spLocks noGrp="1"/>
          </p:cNvSpPr>
          <p:nvPr>
            <p:ph type="subTitle" idx="1"/>
          </p:nvPr>
        </p:nvSpPr>
        <p:spPr/>
        <p:txBody>
          <a:bodyPr>
            <a:normAutofit lnSpcReduction="10000"/>
          </a:bodyPr>
          <a:lstStyle/>
          <a:p>
            <a:r>
              <a:rPr lang="en-US" dirty="0" smtClean="0"/>
              <a:t>Michelle Ronda</a:t>
            </a:r>
          </a:p>
          <a:p>
            <a:r>
              <a:rPr lang="en-US" dirty="0" smtClean="0"/>
              <a:t>Borough of Manhattan Community College (BMCC)/CUNY</a:t>
            </a:r>
          </a:p>
          <a:p>
            <a:r>
              <a:rPr lang="en-US" dirty="0" smtClean="0"/>
              <a:t>Marymount Manhattan College C-TIE: Wednesday, April 25, 2018</a:t>
            </a:r>
            <a:endParaRPr lang="en-US" dirty="0"/>
          </a:p>
        </p:txBody>
      </p:sp>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smtClean="0"/>
              <a:t>What are Open Educational Resources?</a:t>
            </a:r>
            <a:endParaRPr lang="en-US" dirty="0"/>
          </a:p>
        </p:txBody>
      </p:sp>
      <p:sp>
        <p:nvSpPr>
          <p:cNvPr id="14" name="Content Placeholder 13"/>
          <p:cNvSpPr>
            <a:spLocks noGrp="1"/>
          </p:cNvSpPr>
          <p:nvPr>
            <p:ph idx="1"/>
          </p:nvPr>
        </p:nvSpPr>
        <p:spPr/>
        <p:txBody>
          <a:bodyPr/>
          <a:lstStyle/>
          <a:p>
            <a:r>
              <a:rPr lang="en-US" dirty="0"/>
              <a:t>OER (Open Educational Resources) are teaching, learning, and research resources that reside in the public domain or have been released under an intellectual property license that permits their free use and repurposing by others. </a:t>
            </a:r>
            <a:endParaRPr lang="en-US" dirty="0" smtClean="0"/>
          </a:p>
          <a:p>
            <a:r>
              <a:rPr lang="en-US" dirty="0" smtClean="0"/>
              <a:t>OER </a:t>
            </a:r>
            <a:r>
              <a:rPr lang="en-US" dirty="0"/>
              <a:t>include full courses, course materials, modules, textbooks, streaming videos, tests, software, and any other tools, materials, or techniques used to support access to knowledge</a:t>
            </a:r>
            <a:r>
              <a:rPr lang="en-US" dirty="0" smtClean="0"/>
              <a:t>. </a:t>
            </a:r>
          </a:p>
          <a:p>
            <a:r>
              <a:rPr lang="en-US" dirty="0" smtClean="0"/>
              <a:t>Free is not necessarily open; Priority of the </a:t>
            </a:r>
            <a:r>
              <a:rPr lang="en-US" dirty="0" smtClean="0">
                <a:hlinkClick r:id="rId3"/>
              </a:rPr>
              <a:t>5 Rs</a:t>
            </a:r>
            <a:endParaRPr lang="en-US" dirty="0" smtClean="0"/>
          </a:p>
          <a:p>
            <a:pPr lvl="1"/>
            <a:r>
              <a:rPr lang="en-US" dirty="0" smtClean="0"/>
              <a:t>Many resources may be free  but not open | Example: </a:t>
            </a:r>
            <a:r>
              <a:rPr lang="en-US" dirty="0" smtClean="0">
                <a:hlinkClick r:id="rId4"/>
              </a:rPr>
              <a:t>The Marshall Project</a:t>
            </a:r>
            <a:endParaRPr lang="en-US" dirty="0"/>
          </a:p>
        </p:txBody>
      </p:sp>
    </p:spTree>
    <p:extLst>
      <p:ext uri="{BB962C8B-B14F-4D97-AF65-F5344CB8AC3E}">
        <p14:creationId xmlns:p14="http://schemas.microsoft.com/office/powerpoint/2010/main" val="2128536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pursue a Zero Textbook Cost degree?</a:t>
            </a:r>
            <a:endParaRPr lang="en-US" dirty="0"/>
          </a:p>
        </p:txBody>
      </p:sp>
      <p:sp>
        <p:nvSpPr>
          <p:cNvPr id="3" name="Content Placeholder 2"/>
          <p:cNvSpPr>
            <a:spLocks noGrp="1"/>
          </p:cNvSpPr>
          <p:nvPr>
            <p:ph idx="1"/>
          </p:nvPr>
        </p:nvSpPr>
        <p:spPr/>
        <p:txBody>
          <a:bodyPr/>
          <a:lstStyle/>
          <a:p>
            <a:r>
              <a:rPr lang="en-US" dirty="0" smtClean="0"/>
              <a:t>Textbook reserves: An imperfect solution</a:t>
            </a:r>
          </a:p>
          <a:p>
            <a:r>
              <a:rPr lang="en-US" dirty="0" smtClean="0"/>
              <a:t>Textbook/supplies </a:t>
            </a:r>
            <a:r>
              <a:rPr lang="en-US" dirty="0"/>
              <a:t>affordability and student </a:t>
            </a:r>
            <a:r>
              <a:rPr lang="en-US" dirty="0" smtClean="0"/>
              <a:t>success</a:t>
            </a:r>
          </a:p>
          <a:p>
            <a:pPr lvl="1"/>
            <a:r>
              <a:rPr lang="en-US" dirty="0" smtClean="0"/>
              <a:t>Estimates by College Board of $1200/year on course materials per student</a:t>
            </a:r>
          </a:p>
          <a:p>
            <a:pPr lvl="1"/>
            <a:r>
              <a:rPr lang="en-US" dirty="0" smtClean="0"/>
              <a:t>CUNY students: Over 50% from households with &lt; $20,000 incomes</a:t>
            </a:r>
          </a:p>
          <a:p>
            <a:pPr lvl="1"/>
            <a:r>
              <a:rPr lang="en-US" dirty="0" smtClean="0"/>
              <a:t>Faculty frustration/disappointment with existing materials</a:t>
            </a:r>
            <a:endParaRPr lang="en-US" dirty="0"/>
          </a:p>
          <a:p>
            <a:r>
              <a:rPr lang="en-US" dirty="0" smtClean="0"/>
              <a:t>Z-Degree (Zero Textbook Cost)</a:t>
            </a:r>
          </a:p>
          <a:p>
            <a:pPr lvl="1"/>
            <a:r>
              <a:rPr lang="en-US" dirty="0" smtClean="0"/>
              <a:t>24 courses with at least one section of every required course as </a:t>
            </a:r>
            <a:r>
              <a:rPr lang="en-US" dirty="0" smtClean="0">
                <a:hlinkClick r:id="rId3" action="ppaction://hlinksldjump"/>
              </a:rPr>
              <a:t>ZTC</a:t>
            </a:r>
            <a:endParaRPr lang="en-US" dirty="0" smtClean="0"/>
          </a:p>
          <a:p>
            <a:pPr lvl="1"/>
            <a:r>
              <a:rPr lang="en-US" dirty="0" smtClean="0">
                <a:hlinkClick r:id="rId4" action="ppaction://hlinksldjump"/>
              </a:rPr>
              <a:t>Searchable</a:t>
            </a:r>
            <a:r>
              <a:rPr lang="en-US" dirty="0" smtClean="0"/>
              <a:t> by students</a:t>
            </a:r>
          </a:p>
          <a:p>
            <a:r>
              <a:rPr lang="en-US" dirty="0" smtClean="0"/>
              <a:t>E-Learning is not OER (but they do complement each other)</a:t>
            </a:r>
            <a:endParaRPr lang="en-US" dirty="0"/>
          </a:p>
        </p:txBody>
      </p:sp>
    </p:spTree>
    <p:extLst>
      <p:ext uri="{BB962C8B-B14F-4D97-AF65-F5344CB8AC3E}">
        <p14:creationId xmlns:p14="http://schemas.microsoft.com/office/powerpoint/2010/main" val="1677712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7612" y="0"/>
            <a:ext cx="10134600" cy="6858000"/>
          </a:xfrm>
        </p:spPr>
      </p:pic>
    </p:spTree>
    <p:extLst>
      <p:ext uri="{BB962C8B-B14F-4D97-AF65-F5344CB8AC3E}">
        <p14:creationId xmlns:p14="http://schemas.microsoft.com/office/powerpoint/2010/main" val="3577437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89212" y="0"/>
            <a:ext cx="7162800" cy="6894095"/>
          </a:xfrm>
        </p:spPr>
      </p:pic>
    </p:spTree>
    <p:extLst>
      <p:ext uri="{BB962C8B-B14F-4D97-AF65-F5344CB8AC3E}">
        <p14:creationId xmlns:p14="http://schemas.microsoft.com/office/powerpoint/2010/main" val="2593551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Copyright for educational purposes</a:t>
            </a:r>
            <a:endParaRPr lang="en-US" dirty="0"/>
          </a:p>
        </p:txBody>
      </p:sp>
      <p:sp>
        <p:nvSpPr>
          <p:cNvPr id="3" name="Content Placeholder 2"/>
          <p:cNvSpPr>
            <a:spLocks noGrp="1"/>
          </p:cNvSpPr>
          <p:nvPr>
            <p:ph idx="1"/>
          </p:nvPr>
        </p:nvSpPr>
        <p:spPr/>
        <p:txBody>
          <a:bodyPr>
            <a:normAutofit/>
          </a:bodyPr>
          <a:lstStyle/>
          <a:p>
            <a:r>
              <a:rPr lang="en-US" dirty="0" smtClean="0"/>
              <a:t>Fair use is complex, but policing is limited</a:t>
            </a:r>
          </a:p>
          <a:p>
            <a:r>
              <a:rPr lang="en-US" dirty="0" smtClean="0"/>
              <a:t>Educators</a:t>
            </a:r>
            <a:r>
              <a:rPr lang="en-US" dirty="0"/>
              <a:t>, under most circumstances, </a:t>
            </a:r>
            <a:r>
              <a:rPr lang="en-US" dirty="0" smtClean="0"/>
              <a:t>may copy</a:t>
            </a:r>
            <a:endParaRPr lang="en-US" dirty="0"/>
          </a:p>
          <a:p>
            <a:pPr lvl="1"/>
            <a:r>
              <a:rPr lang="en-US" dirty="0" smtClean="0"/>
              <a:t>One book chapter</a:t>
            </a:r>
            <a:endParaRPr lang="en-US" dirty="0"/>
          </a:p>
          <a:p>
            <a:pPr lvl="1"/>
            <a:r>
              <a:rPr lang="en-US" dirty="0" smtClean="0"/>
              <a:t>Excerpts up to 10 </a:t>
            </a:r>
            <a:r>
              <a:rPr lang="en-US" dirty="0"/>
              <a:t>percent of the </a:t>
            </a:r>
            <a:r>
              <a:rPr lang="en-US" dirty="0" smtClean="0"/>
              <a:t>original work</a:t>
            </a:r>
            <a:endParaRPr lang="en-US" dirty="0"/>
          </a:p>
          <a:p>
            <a:pPr lvl="1"/>
            <a:r>
              <a:rPr lang="en-US" dirty="0" smtClean="0"/>
              <a:t>250 </a:t>
            </a:r>
            <a:r>
              <a:rPr lang="en-US" dirty="0"/>
              <a:t>words </a:t>
            </a:r>
            <a:r>
              <a:rPr lang="en-US" dirty="0" smtClean="0"/>
              <a:t>poems, or </a:t>
            </a:r>
            <a:r>
              <a:rPr lang="en-US" dirty="0"/>
              <a:t>up to 250 words of a longer poem</a:t>
            </a:r>
          </a:p>
          <a:p>
            <a:pPr lvl="1"/>
            <a:r>
              <a:rPr lang="en-US" dirty="0"/>
              <a:t>an article, short story, or essay of 2,500 words or less, or excerpts of up to 1,000 words or 10 percent of a longer work, whichever is less; or</a:t>
            </a:r>
          </a:p>
          <a:p>
            <a:pPr lvl="1"/>
            <a:r>
              <a:rPr lang="en-US" dirty="0"/>
              <a:t>a single chart, graph, diagram, drawing, cartoon, or picture from a book, periodical, or </a:t>
            </a:r>
            <a:r>
              <a:rPr lang="en-US" dirty="0" smtClean="0"/>
              <a:t>newspaper</a:t>
            </a:r>
            <a:endParaRPr lang="en-US" dirty="0"/>
          </a:p>
          <a:p>
            <a:r>
              <a:rPr lang="en-US" dirty="0" smtClean="0"/>
              <a:t>Columbia </a:t>
            </a:r>
            <a:r>
              <a:rPr lang="en-US" dirty="0" smtClean="0">
                <a:hlinkClick r:id="rId3"/>
              </a:rPr>
              <a:t>Fair Use Checklist</a:t>
            </a:r>
            <a:endParaRPr lang="en-US" dirty="0"/>
          </a:p>
        </p:txBody>
      </p:sp>
    </p:spTree>
    <p:extLst>
      <p:ext uri="{BB962C8B-B14F-4D97-AF65-F5344CB8AC3E}">
        <p14:creationId xmlns:p14="http://schemas.microsoft.com/office/powerpoint/2010/main" val="1464785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Creative Commons Licensing</a:t>
            </a:r>
            <a:endParaRPr lang="en-US" dirty="0"/>
          </a:p>
        </p:txBody>
      </p:sp>
      <p:sp>
        <p:nvSpPr>
          <p:cNvPr id="7" name="Content Placeholder 6"/>
          <p:cNvSpPr>
            <a:spLocks noGrp="1"/>
          </p:cNvSpPr>
          <p:nvPr>
            <p:ph idx="1"/>
          </p:nvPr>
        </p:nvSpPr>
        <p:spPr>
          <a:xfrm>
            <a:off x="1522414" y="1905000"/>
            <a:ext cx="9144000" cy="1883593"/>
          </a:xfrm>
          <a:prstGeom prst="rect">
            <a:avLst/>
          </a:prstGeom>
        </p:spPr>
        <p:txBody>
          <a:bodyPr>
            <a:spAutoFit/>
          </a:bodyPr>
          <a:lstStyle/>
          <a:p>
            <a:r>
              <a:rPr lang="en-US" dirty="0"/>
              <a:t>Creative Commons (CC) </a:t>
            </a:r>
            <a:r>
              <a:rPr lang="en-US" dirty="0" smtClean="0"/>
              <a:t>licenses: Standard </a:t>
            </a:r>
            <a:r>
              <a:rPr lang="en-US" dirty="0"/>
              <a:t>open </a:t>
            </a:r>
            <a:r>
              <a:rPr lang="en-US" dirty="0" smtClean="0"/>
              <a:t>licenses</a:t>
            </a:r>
          </a:p>
          <a:p>
            <a:r>
              <a:rPr lang="en-US" dirty="0" smtClean="0"/>
              <a:t>CC licenses: Clearly </a:t>
            </a:r>
            <a:r>
              <a:rPr lang="en-US" dirty="0"/>
              <a:t>explain </a:t>
            </a:r>
            <a:r>
              <a:rPr lang="en-US" dirty="0" smtClean="0"/>
              <a:t>permissions </a:t>
            </a:r>
            <a:r>
              <a:rPr lang="en-US" dirty="0"/>
              <a:t>and conditions of reuse, and don’t require any additional permission to use or </a:t>
            </a:r>
            <a:r>
              <a:rPr lang="en-US" dirty="0" smtClean="0"/>
              <a:t>adapt</a:t>
            </a:r>
          </a:p>
          <a:p>
            <a:r>
              <a:rPr lang="en-US" dirty="0" smtClean="0">
                <a:hlinkClick r:id="rId3"/>
              </a:rPr>
              <a:t>License selection tool </a:t>
            </a:r>
            <a:endParaRPr lang="en-US" dirty="0"/>
          </a:p>
        </p:txBody>
      </p:sp>
    </p:spTree>
    <p:extLst>
      <p:ext uri="{BB962C8B-B14F-4D97-AF65-F5344CB8AC3E}">
        <p14:creationId xmlns:p14="http://schemas.microsoft.com/office/powerpoint/2010/main" val="987165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hlinkClick r:id="rId3"/>
              </a:rPr>
              <a:t>Finding </a:t>
            </a:r>
            <a:r>
              <a:rPr lang="en-US" dirty="0" smtClean="0">
                <a:hlinkClick r:id="rId3"/>
              </a:rPr>
              <a:t>OER</a:t>
            </a:r>
            <a:r>
              <a:rPr lang="en-US" dirty="0" smtClean="0"/>
              <a:t>: Materials that exist</a:t>
            </a:r>
            <a:endParaRPr lang="en-US" dirty="0"/>
          </a:p>
        </p:txBody>
      </p:sp>
      <p:sp>
        <p:nvSpPr>
          <p:cNvPr id="3" name="Content Placeholder 2"/>
          <p:cNvSpPr>
            <a:spLocks noGrp="1"/>
          </p:cNvSpPr>
          <p:nvPr>
            <p:ph idx="1"/>
          </p:nvPr>
        </p:nvSpPr>
        <p:spPr/>
        <p:txBody>
          <a:bodyPr>
            <a:normAutofit/>
          </a:bodyPr>
          <a:lstStyle/>
          <a:p>
            <a:r>
              <a:rPr lang="en-US" dirty="0" smtClean="0">
                <a:hlinkClick r:id="rId4"/>
              </a:rPr>
              <a:t>Mason OER Metafinder</a:t>
            </a:r>
            <a:r>
              <a:rPr lang="en-US" dirty="0" smtClean="0"/>
              <a:t>: Searches </a:t>
            </a:r>
            <a:r>
              <a:rPr lang="en-US" dirty="0" smtClean="0">
                <a:hlinkClick r:id="rId5"/>
              </a:rPr>
              <a:t>16 repositories</a:t>
            </a:r>
            <a:endParaRPr lang="en-US" dirty="0" smtClean="0"/>
          </a:p>
          <a:p>
            <a:r>
              <a:rPr lang="en-US" dirty="0" smtClean="0"/>
              <a:t>Repositories</a:t>
            </a:r>
          </a:p>
          <a:p>
            <a:r>
              <a:rPr lang="en-US" dirty="0" smtClean="0"/>
              <a:t>Textbooks</a:t>
            </a:r>
          </a:p>
          <a:p>
            <a:r>
              <a:rPr lang="en-US" dirty="0" smtClean="0"/>
              <a:t>Curricula</a:t>
            </a:r>
          </a:p>
          <a:p>
            <a:r>
              <a:rPr lang="en-US" dirty="0" smtClean="0"/>
              <a:t>Open Courses</a:t>
            </a:r>
          </a:p>
          <a:p>
            <a:r>
              <a:rPr lang="en-US" dirty="0" smtClean="0"/>
              <a:t>Video; Music; Photos</a:t>
            </a:r>
          </a:p>
          <a:p>
            <a:r>
              <a:rPr lang="en-US" dirty="0" smtClean="0"/>
              <a:t>Other institutions’ </a:t>
            </a:r>
            <a:r>
              <a:rPr lang="en-US" dirty="0" smtClean="0">
                <a:hlinkClick r:id="rId6"/>
              </a:rPr>
              <a:t>course maps</a:t>
            </a:r>
            <a:r>
              <a:rPr lang="en-US" dirty="0" smtClean="0"/>
              <a:t> and </a:t>
            </a:r>
            <a:r>
              <a:rPr lang="en-US" dirty="0" smtClean="0">
                <a:hlinkClick r:id="rId7"/>
              </a:rPr>
              <a:t>subject guides</a:t>
            </a:r>
            <a:endParaRPr lang="en-US" dirty="0" smtClean="0"/>
          </a:p>
          <a:p>
            <a:endParaRPr lang="en-US" dirty="0"/>
          </a:p>
        </p:txBody>
      </p:sp>
    </p:spTree>
    <p:extLst>
      <p:ext uri="{BB962C8B-B14F-4D97-AF65-F5344CB8AC3E}">
        <p14:creationId xmlns:p14="http://schemas.microsoft.com/office/powerpoint/2010/main" val="779135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Concerns pursuing OER</a:t>
            </a:r>
            <a:endParaRPr lang="en-US" dirty="0"/>
          </a:p>
        </p:txBody>
      </p:sp>
      <p:sp>
        <p:nvSpPr>
          <p:cNvPr id="3" name="Content Placeholder 2"/>
          <p:cNvSpPr>
            <a:spLocks noGrp="1"/>
          </p:cNvSpPr>
          <p:nvPr>
            <p:ph idx="1"/>
          </p:nvPr>
        </p:nvSpPr>
        <p:spPr/>
        <p:txBody>
          <a:bodyPr/>
          <a:lstStyle/>
          <a:p>
            <a:r>
              <a:rPr lang="en-US" dirty="0" smtClean="0"/>
              <a:t>Labor intensive, especially initially</a:t>
            </a:r>
          </a:p>
          <a:p>
            <a:r>
              <a:rPr lang="en-US" dirty="0" smtClean="0"/>
              <a:t>Quality of materials</a:t>
            </a:r>
          </a:p>
          <a:p>
            <a:r>
              <a:rPr lang="en-US" dirty="0" smtClean="0"/>
              <a:t>Too few sections for ZTC</a:t>
            </a:r>
          </a:p>
          <a:p>
            <a:r>
              <a:rPr lang="en-US" dirty="0" smtClean="0"/>
              <a:t>Time to redesign and the development of original material: </a:t>
            </a:r>
          </a:p>
          <a:p>
            <a:pPr lvl="1"/>
            <a:r>
              <a:rPr lang="en-US" dirty="0" smtClean="0"/>
              <a:t>Tenure-track faculty and promotion</a:t>
            </a:r>
          </a:p>
          <a:p>
            <a:pPr lvl="1"/>
            <a:r>
              <a:rPr lang="en-US" dirty="0" smtClean="0"/>
              <a:t>CUNY Community College teaching load has been 5/4 (moving to 4/4); would not have ben possible without financial incentives, and recognition of pedagogical initiative</a:t>
            </a:r>
          </a:p>
          <a:p>
            <a:pPr lvl="1"/>
            <a:r>
              <a:rPr lang="en-US" dirty="0" smtClean="0"/>
              <a:t>Challenge of ZTC degree: Providing enough sections</a:t>
            </a:r>
          </a:p>
          <a:p>
            <a:r>
              <a:rPr lang="en-US" dirty="0" smtClean="0"/>
              <a:t>“Enclosures of commons” Bollier</a:t>
            </a:r>
          </a:p>
          <a:p>
            <a:endParaRPr lang="en-US" dirty="0"/>
          </a:p>
        </p:txBody>
      </p:sp>
    </p:spTree>
    <p:extLst>
      <p:ext uri="{BB962C8B-B14F-4D97-AF65-F5344CB8AC3E}">
        <p14:creationId xmlns:p14="http://schemas.microsoft.com/office/powerpoint/2010/main" val="740207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developing and using OER: </a:t>
            </a:r>
            <a:br>
              <a:rPr lang="en-US" dirty="0" smtClean="0"/>
            </a:br>
            <a:r>
              <a:rPr lang="en-US" dirty="0" smtClean="0"/>
              <a:t>Intended and unintended consequences</a:t>
            </a:r>
            <a:endParaRPr lang="en-US" dirty="0"/>
          </a:p>
        </p:txBody>
      </p:sp>
      <p:sp>
        <p:nvSpPr>
          <p:cNvPr id="5" name="Content Placeholder 4"/>
          <p:cNvSpPr>
            <a:spLocks noGrp="1"/>
          </p:cNvSpPr>
          <p:nvPr>
            <p:ph sz="half" idx="1"/>
          </p:nvPr>
        </p:nvSpPr>
        <p:spPr>
          <a:xfrm>
            <a:off x="1522413" y="1905000"/>
            <a:ext cx="9143999" cy="4267200"/>
          </a:xfrm>
        </p:spPr>
        <p:txBody>
          <a:bodyPr>
            <a:normAutofit fontScale="92500"/>
          </a:bodyPr>
          <a:lstStyle/>
          <a:p>
            <a:r>
              <a:rPr lang="en-US" b="1" dirty="0"/>
              <a:t>Faculty </a:t>
            </a:r>
            <a:r>
              <a:rPr lang="en-US" dirty="0"/>
              <a:t>reported feeling “happier,” “excited,” “energized,” “liberated,” and “confident.”</a:t>
            </a:r>
          </a:p>
          <a:p>
            <a:r>
              <a:rPr lang="en-US" dirty="0" smtClean="0"/>
              <a:t>“</a:t>
            </a:r>
            <a:r>
              <a:rPr lang="en-US" dirty="0"/>
              <a:t>The workshops . . . have given me the freedom to develop the course in ways that I see as </a:t>
            </a:r>
            <a:r>
              <a:rPr lang="en-US" dirty="0" smtClean="0"/>
              <a:t>more beneficial </a:t>
            </a:r>
            <a:r>
              <a:rPr lang="en-US" dirty="0"/>
              <a:t>to the students.”</a:t>
            </a:r>
          </a:p>
          <a:p>
            <a:r>
              <a:rPr lang="en-US" dirty="0" smtClean="0"/>
              <a:t>“</a:t>
            </a:r>
            <a:r>
              <a:rPr lang="en-US" dirty="0"/>
              <a:t>It totally liberated me, from all sorts of ideas about texts and traditions</a:t>
            </a:r>
            <a:r>
              <a:rPr lang="en-US" dirty="0" smtClean="0"/>
              <a:t>.”</a:t>
            </a:r>
          </a:p>
          <a:p>
            <a:r>
              <a:rPr lang="en-US" b="1" dirty="0" smtClean="0"/>
              <a:t>Students</a:t>
            </a:r>
            <a:r>
              <a:rPr lang="en-US" dirty="0" smtClean="0"/>
              <a:t> said: “I </a:t>
            </a:r>
            <a:r>
              <a:rPr lang="en-US" dirty="0"/>
              <a:t>was able to have better access to everything and didn’t feel lost or as if I was </a:t>
            </a:r>
            <a:r>
              <a:rPr lang="en-US" dirty="0" smtClean="0"/>
              <a:t>missing something</a:t>
            </a:r>
            <a:r>
              <a:rPr lang="en-US" dirty="0"/>
              <a:t>.”</a:t>
            </a:r>
          </a:p>
          <a:p>
            <a:r>
              <a:rPr lang="en-US" dirty="0" smtClean="0"/>
              <a:t> </a:t>
            </a:r>
            <a:r>
              <a:rPr lang="en-US" dirty="0"/>
              <a:t>“No excuse for not completing the work.”</a:t>
            </a:r>
          </a:p>
          <a:p>
            <a:r>
              <a:rPr lang="en-US" dirty="0" smtClean="0"/>
              <a:t>“</a:t>
            </a:r>
            <a:r>
              <a:rPr lang="en-US" dirty="0"/>
              <a:t>Learning from real world experience which is better than learning from the textbooks </a:t>
            </a:r>
            <a:r>
              <a:rPr lang="en-US" dirty="0" smtClean="0"/>
              <a:t>because it’s </a:t>
            </a:r>
            <a:r>
              <a:rPr lang="en-US" dirty="0"/>
              <a:t>easier, better, simpler and understandable</a:t>
            </a:r>
            <a:r>
              <a:rPr lang="en-US" dirty="0" smtClean="0"/>
              <a:t>.”</a:t>
            </a:r>
            <a:endParaRPr lang="en-US" dirty="0"/>
          </a:p>
        </p:txBody>
      </p:sp>
    </p:spTree>
    <p:extLst>
      <p:ext uri="{BB962C8B-B14F-4D97-AF65-F5344CB8AC3E}">
        <p14:creationId xmlns:p14="http://schemas.microsoft.com/office/powerpoint/2010/main" val="22373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sz="half" idx="1"/>
          </p:nvPr>
        </p:nvSpPr>
        <p:spPr>
          <a:xfrm>
            <a:off x="1522413" y="1905000"/>
            <a:ext cx="9524999" cy="4267200"/>
          </a:xfrm>
        </p:spPr>
        <p:txBody>
          <a:bodyPr/>
          <a:lstStyle/>
          <a:p>
            <a:r>
              <a:rPr lang="en-US" dirty="0" smtClean="0"/>
              <a:t>Michelle Ronda</a:t>
            </a:r>
          </a:p>
          <a:p>
            <a:r>
              <a:rPr lang="en-US" dirty="0" smtClean="0">
                <a:hlinkClick r:id="rId3"/>
              </a:rPr>
              <a:t>mronda@bmcc.cuny.edu</a:t>
            </a:r>
            <a:endParaRPr lang="en-US" dirty="0" smtClean="0"/>
          </a:p>
          <a:p>
            <a:endParaRPr lang="en-US" dirty="0"/>
          </a:p>
        </p:txBody>
      </p:sp>
    </p:spTree>
    <p:extLst>
      <p:ext uri="{BB962C8B-B14F-4D97-AF65-F5344CB8AC3E}">
        <p14:creationId xmlns:p14="http://schemas.microsoft.com/office/powerpoint/2010/main" val="4156724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16x9">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extLst>
    <a:ext uri="{05A4C25C-085E-4340-85A3-A5531E510DB2}">
      <thm15:themeFamily xmlns:thm15="http://schemas.microsoft.com/office/thememl/2012/main" name="TF00001018.potx" id="{D19C2884-2C55-4C1A-A5C2-5D03FF1F35A4}" vid="{5F7A9C6A-558C-4654-B762-2F22BC904FAE}"/>
    </a:ext>
  </a:ext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Chalkboard education presentation (widescreen)</Template>
  <TotalTime>1377</TotalTime>
  <Words>643</Words>
  <Application>Microsoft Office PowerPoint</Application>
  <PresentationFormat>Custom</PresentationFormat>
  <Paragraphs>81</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Consolas</vt:lpstr>
      <vt:lpstr>Corbel</vt:lpstr>
      <vt:lpstr>Chalkboard 16x9</vt:lpstr>
      <vt:lpstr> Open Educational Resources (OER) and  Zero Textbook Cost Degrees (Z-Degrees)</vt:lpstr>
      <vt:lpstr>What are Open Educational Resources?</vt:lpstr>
      <vt:lpstr>Why pursue a Zero Textbook Cost degree?</vt:lpstr>
      <vt:lpstr>PowerPoint Presentation</vt:lpstr>
      <vt:lpstr>PowerPoint Presentation</vt:lpstr>
      <vt:lpstr>Copyright for educational purposes</vt:lpstr>
      <vt:lpstr>Creative Commons Licensing</vt:lpstr>
      <vt:lpstr>Finding OER: Materials that exist</vt:lpstr>
      <vt:lpstr>Concerns pursuing OER</vt:lpstr>
      <vt:lpstr>Benefits of developing and using OER:  Intended and unintended consequences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Open Educational Resources</dc:title>
  <dc:creator>Michelle Ronda</dc:creator>
  <cp:lastModifiedBy>Windows User</cp:lastModifiedBy>
  <cp:revision>46</cp:revision>
  <cp:lastPrinted>2018-04-25T12:15:13Z</cp:lastPrinted>
  <dcterms:created xsi:type="dcterms:W3CDTF">2018-04-24T13:35:57Z</dcterms:created>
  <dcterms:modified xsi:type="dcterms:W3CDTF">2018-05-11T16:37:41Z</dcterms:modified>
</cp:coreProperties>
</file>